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721" r:id="rId1"/>
  </p:sldMasterIdLst>
  <p:notesMasterIdLst>
    <p:notesMasterId r:id="rId21"/>
  </p:notesMasterIdLst>
  <p:sldIdLst>
    <p:sldId id="256" r:id="rId2"/>
    <p:sldId id="275" r:id="rId3"/>
    <p:sldId id="257"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9900"/>
    <a:srgbClr val="455F51"/>
  </p:clrMru>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19" autoAdjust="0"/>
    <p:restoredTop sz="94614" autoAdjust="0"/>
  </p:normalViewPr>
  <p:slideViewPr>
    <p:cSldViewPr snapToGrid="0">
      <p:cViewPr varScale="1">
        <p:scale>
          <a:sx n="86" d="100"/>
          <a:sy n="86" d="100"/>
        </p:scale>
        <p:origin x="-204" y="-90"/>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633D01EB-9C04-4110-A301-90F59C329466}" type="datetimeFigureOut">
              <a:rPr lang="it-IT" smtClean="0"/>
              <a:pPr/>
              <a:t>09/07/2024</a:t>
            </a:fld>
            <a:endParaRPr lang="it-IT"/>
          </a:p>
        </p:txBody>
      </p:sp>
      <p:sp>
        <p:nvSpPr>
          <p:cNvPr id="4" name="Segnaposto immagine diapositiva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6CCCB4A1-A14E-43F7-9EB3-575351E509E0}" type="slidenum">
              <a:rPr lang="it-IT" smtClean="0"/>
              <a:pPr/>
              <a:t>‹N›</a:t>
            </a:fld>
            <a:endParaRPr lang="it-IT"/>
          </a:p>
        </p:txBody>
      </p:sp>
    </p:spTree>
    <p:extLst>
      <p:ext uri="{BB962C8B-B14F-4D97-AF65-F5344CB8AC3E}">
        <p14:creationId xmlns:p14="http://schemas.microsoft.com/office/powerpoint/2010/main" xmlns="" val="5747340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6CCCB4A1-A14E-43F7-9EB3-575351E509E0}" type="slidenum">
              <a:rPr lang="it-IT" smtClean="0"/>
              <a:pPr/>
              <a:t>12</a:t>
            </a:fld>
            <a:endParaRPr lang="it-IT"/>
          </a:p>
        </p:txBody>
      </p:sp>
    </p:spTree>
    <p:extLst>
      <p:ext uri="{BB962C8B-B14F-4D97-AF65-F5344CB8AC3E}">
        <p14:creationId xmlns:p14="http://schemas.microsoft.com/office/powerpoint/2010/main" xmlns="" val="6590583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bg>
      <p:bgRef idx="1001">
        <a:schemeClr val="bg1"/>
      </p:bgRef>
    </p:bg>
    <p:spTree>
      <p:nvGrpSpPr>
        <p:cNvPr id="1" name=""/>
        <p:cNvGrpSpPr/>
        <p:nvPr/>
      </p:nvGrpSpPr>
      <p:grpSpPr>
        <a:xfrm>
          <a:off x="0" y="0"/>
          <a:ext cx="0" cy="0"/>
          <a:chOff x="0" y="0"/>
          <a:chExt cx="0" cy="0"/>
        </a:xfrm>
      </p:grpSpPr>
      <p:sp>
        <p:nvSpPr>
          <p:cNvPr id="8" name="Rectangle 7"/>
          <p:cNvSpPr/>
          <p:nvPr/>
        </p:nvSpPr>
        <p:spPr>
          <a:xfrm>
            <a:off x="-6843" y="3887812"/>
            <a:ext cx="12195668"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75488" y="2166364"/>
            <a:ext cx="11247120" cy="1739347"/>
          </a:xfrm>
        </p:spPr>
        <p:txBody>
          <a:bodyPr tIns="45720" bIns="45720" anchor="ctr">
            <a:normAutofit/>
          </a:bodyPr>
          <a:lstStyle>
            <a:lvl1pPr algn="ctr">
              <a:lnSpc>
                <a:spcPct val="80000"/>
              </a:lnSpc>
              <a:defRPr sz="6000" spc="150" baseline="0">
                <a:solidFill>
                  <a:schemeClr val="bg1"/>
                </a:solidFill>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347472" y="3913632"/>
            <a:ext cx="11506200" cy="457200"/>
          </a:xfrm>
        </p:spPr>
        <p:txBody>
          <a:bodyPr>
            <a:normAutofit/>
          </a:bodyPr>
          <a:lstStyle>
            <a:lvl1pPr marL="0" indent="0" algn="ctr">
              <a:spcBef>
                <a:spcPts val="0"/>
              </a:spcBef>
              <a:spcAft>
                <a:spcPts val="0"/>
              </a:spcAft>
              <a:buNone/>
              <a:defRPr sz="2000">
                <a:solidFill>
                  <a:srgbClr val="FFFFFF"/>
                </a:solidFill>
              </a:defRPr>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0AC8ECB0-B62D-4535-B32F-A3A79C54D2FC}" type="datetime1">
              <a:rPr lang="en-US" smtClean="0"/>
              <a:pPr/>
              <a:t>7/9/2024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‹N›</a:t>
            </a:fld>
            <a:endParaRPr lang="en-US" dirty="0"/>
          </a:p>
        </p:txBody>
      </p:sp>
    </p:spTree>
    <p:extLst>
      <p:ext uri="{BB962C8B-B14F-4D97-AF65-F5344CB8AC3E}">
        <p14:creationId xmlns:p14="http://schemas.microsoft.com/office/powerpoint/2010/main" xmlns="" val="3240412183"/>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67C083A3-8241-4D7E-ACAA-B06843675249}" type="datetime1">
              <a:rPr lang="en-US" smtClean="0"/>
              <a:pPr/>
              <a:t>7/9/2024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‹N›</a:t>
            </a:fld>
            <a:endParaRPr lang="en-US" dirty="0"/>
          </a:p>
        </p:txBody>
      </p:sp>
    </p:spTree>
    <p:extLst>
      <p:ext uri="{BB962C8B-B14F-4D97-AF65-F5344CB8AC3E}">
        <p14:creationId xmlns:p14="http://schemas.microsoft.com/office/powerpoint/2010/main" xmlns="" val="14369526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a:xfrm>
            <a:off x="838200" y="6422854"/>
            <a:ext cx="2743196" cy="365125"/>
          </a:xfrm>
        </p:spPr>
        <p:txBody>
          <a:bodyPr/>
          <a:lstStyle/>
          <a:p>
            <a:fld id="{39947A49-EAEF-454E-BEAE-11625561726F}" type="datetime1">
              <a:rPr lang="en-US" smtClean="0"/>
              <a:pPr/>
              <a:t>7/9/2024</a:t>
            </a:fld>
            <a:endParaRPr lang="en-US" dirty="0"/>
          </a:p>
        </p:txBody>
      </p:sp>
      <p:sp>
        <p:nvSpPr>
          <p:cNvPr id="5" name="Footer Placeholder 4"/>
          <p:cNvSpPr>
            <a:spLocks noGrp="1"/>
          </p:cNvSpPr>
          <p:nvPr>
            <p:ph type="ftr" sz="quarter" idx="11"/>
          </p:nvPr>
        </p:nvSpPr>
        <p:spPr>
          <a:xfrm>
            <a:off x="3776135" y="6422854"/>
            <a:ext cx="4279669" cy="365125"/>
          </a:xfrm>
        </p:spPr>
        <p:txBody>
          <a:bodyPr/>
          <a:lstStyle/>
          <a:p>
            <a:endParaRPr lang="en-US" dirty="0"/>
          </a:p>
        </p:txBody>
      </p:sp>
      <p:sp>
        <p:nvSpPr>
          <p:cNvPr id="6" name="Slide Number Placeholder 5"/>
          <p:cNvSpPr>
            <a:spLocks noGrp="1"/>
          </p:cNvSpPr>
          <p:nvPr>
            <p:ph type="sldNum" sz="quarter" idx="12"/>
          </p:nvPr>
        </p:nvSpPr>
        <p:spPr>
          <a:xfrm>
            <a:off x="8073048" y="6422854"/>
            <a:ext cx="879759" cy="365125"/>
          </a:xfrm>
        </p:spPr>
        <p:txBody>
          <a:bodyPr/>
          <a:lstStyle/>
          <a:p>
            <a:fld id="{4FAB73BC-B049-4115-A692-8D63A059BFB8}" type="slidenum">
              <a:rPr lang="en-US" smtClean="0"/>
              <a:pPr/>
              <a:t>‹N›</a:t>
            </a:fld>
            <a:endParaRPr lang="en-US" dirty="0"/>
          </a:p>
        </p:txBody>
      </p:sp>
    </p:spTree>
    <p:extLst>
      <p:ext uri="{BB962C8B-B14F-4D97-AF65-F5344CB8AC3E}">
        <p14:creationId xmlns:p14="http://schemas.microsoft.com/office/powerpoint/2010/main" xmlns="" val="27071021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Layout personalizza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A50C9CA4-B080-FE6B-8E09-4E4C569FF414}"/>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xmlns="" id="{0C8C9652-0EFF-BC9A-511E-EFDB3325FCB9}"/>
              </a:ext>
            </a:extLst>
          </p:cNvPr>
          <p:cNvSpPr>
            <a:spLocks noGrp="1"/>
          </p:cNvSpPr>
          <p:nvPr>
            <p:ph type="dt" sz="half" idx="10"/>
          </p:nvPr>
        </p:nvSpPr>
        <p:spPr/>
        <p:txBody>
          <a:bodyPr/>
          <a:lstStyle/>
          <a:p>
            <a:fld id="{FE7B6AC5-2D0D-4A4F-8E23-7DBAB6DF2F8E}" type="datetime1">
              <a:rPr lang="en-US" smtClean="0"/>
              <a:pPr/>
              <a:t>7/9/2024</a:t>
            </a:fld>
            <a:endParaRPr lang="en-US" dirty="0"/>
          </a:p>
        </p:txBody>
      </p:sp>
      <p:sp>
        <p:nvSpPr>
          <p:cNvPr id="4" name="Segnaposto piè di pagina 3">
            <a:extLst>
              <a:ext uri="{FF2B5EF4-FFF2-40B4-BE49-F238E27FC236}">
                <a16:creationId xmlns:a16="http://schemas.microsoft.com/office/drawing/2014/main" xmlns="" id="{046CFC22-47D9-5EEF-47FE-5942605937DD}"/>
              </a:ext>
            </a:extLst>
          </p:cNvPr>
          <p:cNvSpPr>
            <a:spLocks noGrp="1"/>
          </p:cNvSpPr>
          <p:nvPr>
            <p:ph type="ftr" sz="quarter" idx="11"/>
          </p:nvPr>
        </p:nvSpPr>
        <p:spPr/>
        <p:txBody>
          <a:bodyPr/>
          <a:lstStyle/>
          <a:p>
            <a:endParaRPr lang="en-US" dirty="0"/>
          </a:p>
        </p:txBody>
      </p:sp>
      <p:sp>
        <p:nvSpPr>
          <p:cNvPr id="5" name="Segnaposto numero diapositiva 4">
            <a:extLst>
              <a:ext uri="{FF2B5EF4-FFF2-40B4-BE49-F238E27FC236}">
                <a16:creationId xmlns:a16="http://schemas.microsoft.com/office/drawing/2014/main" xmlns="" id="{B3AB505B-F387-C504-E079-90E3BBC516DD}"/>
              </a:ext>
            </a:extLst>
          </p:cNvPr>
          <p:cNvSpPr>
            <a:spLocks noGrp="1"/>
          </p:cNvSpPr>
          <p:nvPr>
            <p:ph type="sldNum" sz="quarter" idx="12"/>
          </p:nvPr>
        </p:nvSpPr>
        <p:spPr/>
        <p:txBody>
          <a:bodyPr/>
          <a:lstStyle/>
          <a:p>
            <a:fld id="{4FAB73BC-B049-4115-A692-8D63A059BFB8}" type="slidenum">
              <a:rPr lang="en-US" smtClean="0"/>
              <a:pPr/>
              <a:t>‹N›</a:t>
            </a:fld>
            <a:endParaRPr lang="en-US" dirty="0"/>
          </a:p>
        </p:txBody>
      </p:sp>
    </p:spTree>
    <p:extLst>
      <p:ext uri="{BB962C8B-B14F-4D97-AF65-F5344CB8AC3E}">
        <p14:creationId xmlns:p14="http://schemas.microsoft.com/office/powerpoint/2010/main" xmlns="" val="36862337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20598F0-A1B4-4BDE-93F7-BBF6598CEC4D}" type="datetime1">
              <a:rPr lang="en-US" smtClean="0"/>
              <a:pPr/>
              <a:t>7/9/2024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‹N›</a:t>
            </a:fld>
            <a:endParaRPr lang="en-US" dirty="0"/>
          </a:p>
        </p:txBody>
      </p:sp>
    </p:spTree>
    <p:extLst>
      <p:ext uri="{BB962C8B-B14F-4D97-AF65-F5344CB8AC3E}">
        <p14:creationId xmlns:p14="http://schemas.microsoft.com/office/powerpoint/2010/main" xmlns="" val="21323579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6843" y="3887812"/>
            <a:ext cx="12195668"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75488" y="2167128"/>
            <a:ext cx="11247120" cy="1737360"/>
          </a:xfrm>
        </p:spPr>
        <p:txBody>
          <a:bodyPr anchor="ctr">
            <a:noAutofit/>
          </a:bodyPr>
          <a:lstStyle>
            <a:lvl1pPr algn="ctr">
              <a:lnSpc>
                <a:spcPct val="80000"/>
              </a:lnSpc>
              <a:defRPr sz="6000" b="0" spc="150" baseline="0">
                <a:solidFill>
                  <a:schemeClr val="bg1"/>
                </a:solidFill>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347472" y="3913212"/>
            <a:ext cx="11503152" cy="457200"/>
          </a:xfrm>
        </p:spPr>
        <p:txBody>
          <a:bodyPr anchor="t">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lvl1pPr>
              <a:defRPr>
                <a:solidFill>
                  <a:schemeClr val="tx2"/>
                </a:solidFill>
              </a:defRPr>
            </a:lvl1pPr>
          </a:lstStyle>
          <a:p>
            <a:fld id="{1A7B801C-ED00-4F64-8852-046C5130261F}" type="datetime1">
              <a:rPr lang="en-US" smtClean="0"/>
              <a:pPr/>
              <a:t>7/9/2024</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‹N›</a:t>
            </a:fld>
            <a:endParaRPr lang="en-US" dirty="0"/>
          </a:p>
        </p:txBody>
      </p:sp>
    </p:spTree>
    <p:extLst>
      <p:ext uri="{BB962C8B-B14F-4D97-AF65-F5344CB8AC3E}">
        <p14:creationId xmlns:p14="http://schemas.microsoft.com/office/powerpoint/2010/main" xmlns="" val="54597289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C718D35E-E4C7-4C48-A343-1453741E927F}" type="datetime1">
              <a:rPr lang="en-US" smtClean="0"/>
              <a:pPr/>
              <a:t>7/9/2024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‹N›</a:t>
            </a:fld>
            <a:endParaRPr lang="en-US" dirty="0"/>
          </a:p>
        </p:txBody>
      </p:sp>
    </p:spTree>
    <p:extLst>
      <p:ext uri="{BB962C8B-B14F-4D97-AF65-F5344CB8AC3E}">
        <p14:creationId xmlns:p14="http://schemas.microsoft.com/office/powerpoint/2010/main" xmlns="" val="41267816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0D00D632-AFB1-436E-B4DD-10A5DFBC4ED9}" type="datetime1">
              <a:rPr lang="en-US" smtClean="0"/>
              <a:pPr/>
              <a:t>7/9/2024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‹N›</a:t>
            </a:fld>
            <a:endParaRPr lang="en-US" dirty="0"/>
          </a:p>
        </p:txBody>
      </p:sp>
    </p:spTree>
    <p:extLst>
      <p:ext uri="{BB962C8B-B14F-4D97-AF65-F5344CB8AC3E}">
        <p14:creationId xmlns:p14="http://schemas.microsoft.com/office/powerpoint/2010/main" xmlns="" val="19013109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2BB6F5CC-92DF-411D-B08C-98E240BF43C5}" type="datetime1">
              <a:rPr lang="en-US" smtClean="0"/>
              <a:pPr/>
              <a:t>7/9/2024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pPr/>
              <a:t>‹N›</a:t>
            </a:fld>
            <a:endParaRPr lang="en-US" dirty="0"/>
          </a:p>
        </p:txBody>
      </p:sp>
    </p:spTree>
    <p:extLst>
      <p:ext uri="{BB962C8B-B14F-4D97-AF65-F5344CB8AC3E}">
        <p14:creationId xmlns:p14="http://schemas.microsoft.com/office/powerpoint/2010/main" xmlns="" val="36354304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D31452-0940-4BF0-8D14-0DB0BBBC7E60}" type="datetime1">
              <a:rPr lang="en-US" smtClean="0"/>
              <a:pPr/>
              <a:t>7/9/2024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‹N›</a:t>
            </a:fld>
            <a:endParaRPr lang="en-US" dirty="0"/>
          </a:p>
        </p:txBody>
      </p:sp>
    </p:spTree>
    <p:extLst>
      <p:ext uri="{BB962C8B-B14F-4D97-AF65-F5344CB8AC3E}">
        <p14:creationId xmlns:p14="http://schemas.microsoft.com/office/powerpoint/2010/main" xmlns="" val="28360717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281999C7-3E88-4EBD-953F-6E9B04472FA6}" type="datetime1">
              <a:rPr lang="en-US" smtClean="0"/>
              <a:pPr/>
              <a:t>7/9/2024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‹N›</a:t>
            </a:fld>
            <a:endParaRPr lang="en-US" dirty="0"/>
          </a:p>
        </p:txBody>
      </p:sp>
    </p:spTree>
    <p:extLst>
      <p:ext uri="{BB962C8B-B14F-4D97-AF65-F5344CB8AC3E}">
        <p14:creationId xmlns:p14="http://schemas.microsoft.com/office/powerpoint/2010/main" xmlns="" val="329162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8506471B-A1E8-4D87-B8B2-B3CE5903520A}" type="datetime1">
              <a:rPr lang="en-US" smtClean="0"/>
              <a:pPr/>
              <a:t>7/9/2024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‹N›</a:t>
            </a:fld>
            <a:endParaRPr lang="en-US" dirty="0"/>
          </a:p>
        </p:txBody>
      </p:sp>
    </p:spTree>
    <p:extLst>
      <p:ext uri="{BB962C8B-B14F-4D97-AF65-F5344CB8AC3E}">
        <p14:creationId xmlns:p14="http://schemas.microsoft.com/office/powerpoint/2010/main" xmlns="" val="40282257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5EE23CC5-C276-497A-AE71-1FAB489B40E8}" type="datetime1">
              <a:rPr lang="en-US" smtClean="0"/>
              <a:pPr/>
              <a:t>7/9/2024</a:t>
            </a:fld>
            <a:endParaRPr lang="en-US" dirty="0"/>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en-US" dirty="0"/>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4FAB73BC-B049-4115-A692-8D63A059BFB8}" type="slidenum">
              <a:rPr lang="en-US" smtClean="0"/>
              <a:pPr/>
              <a:t>‹N›</a:t>
            </a:fld>
            <a:endParaRPr lang="en-US" dirty="0"/>
          </a:p>
        </p:txBody>
      </p:sp>
    </p:spTree>
    <p:extLst>
      <p:ext uri="{BB962C8B-B14F-4D97-AF65-F5344CB8AC3E}">
        <p14:creationId xmlns:p14="http://schemas.microsoft.com/office/powerpoint/2010/main" xmlns="" val="3921316484"/>
      </p:ext>
    </p:extLst>
  </p:cSld>
  <p:clrMap bg1="dk1" tx1="lt1" bg2="dk2" tx2="lt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 id="2147483720" r:id="rId12"/>
  </p:sldLayoutIdLst>
  <p:hf hdr="0" ftr="0" dt="0"/>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86702A1D-7798-9B0E-998D-046E0451D601}"/>
              </a:ext>
            </a:extLst>
          </p:cNvPr>
          <p:cNvSpPr>
            <a:spLocks noGrp="1"/>
          </p:cNvSpPr>
          <p:nvPr>
            <p:ph type="ctrTitle"/>
          </p:nvPr>
        </p:nvSpPr>
        <p:spPr/>
        <p:txBody>
          <a:bodyPr>
            <a:noAutofit/>
          </a:bodyPr>
          <a:lstStyle/>
          <a:p>
            <a:pPr>
              <a:lnSpc>
                <a:spcPts val="5500"/>
              </a:lnSpc>
            </a:pPr>
            <a:r>
              <a:rPr lang="it-IT" sz="5000" b="1" dirty="0">
                <a:effectLst/>
                <a:latin typeface="Calibri" panose="020F0502020204030204" pitchFamily="34" charset="0"/>
                <a:ea typeface="Calibri" panose="020F0502020204030204" pitchFamily="34" charset="0"/>
                <a:cs typeface="Times New Roman" panose="02020603050405020304" pitchFamily="18" charset="0"/>
              </a:rPr>
              <a:t>UTILIZZAZIONI E ASSEGNAZIONI PROVVISORIE A.S. 2024/25</a:t>
            </a:r>
            <a:endParaRPr lang="it-IT" sz="5000" dirty="0"/>
          </a:p>
        </p:txBody>
      </p:sp>
      <p:sp>
        <p:nvSpPr>
          <p:cNvPr id="4" name="Rettangolo 3">
            <a:extLst>
              <a:ext uri="{FF2B5EF4-FFF2-40B4-BE49-F238E27FC236}">
                <a16:creationId xmlns:a16="http://schemas.microsoft.com/office/drawing/2014/main" xmlns="" id="{E470E867-4A7E-0FC3-8A26-3333446CC28E}"/>
              </a:ext>
            </a:extLst>
          </p:cNvPr>
          <p:cNvSpPr/>
          <p:nvPr/>
        </p:nvSpPr>
        <p:spPr>
          <a:xfrm>
            <a:off x="0" y="4292421"/>
            <a:ext cx="12192000" cy="188063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 name="Sottotitolo 2">
            <a:extLst>
              <a:ext uri="{FF2B5EF4-FFF2-40B4-BE49-F238E27FC236}">
                <a16:creationId xmlns:a16="http://schemas.microsoft.com/office/drawing/2014/main" xmlns="" id="{31248A1B-14E9-DE66-6EDF-2EE6586D718F}"/>
              </a:ext>
            </a:extLst>
          </p:cNvPr>
          <p:cNvSpPr>
            <a:spLocks noGrp="1"/>
          </p:cNvSpPr>
          <p:nvPr>
            <p:ph type="subTitle" idx="1"/>
          </p:nvPr>
        </p:nvSpPr>
        <p:spPr>
          <a:xfrm>
            <a:off x="342900" y="3905711"/>
            <a:ext cx="11506200" cy="2151557"/>
          </a:xfrm>
        </p:spPr>
        <p:txBody>
          <a:bodyPr>
            <a:noAutofit/>
          </a:bodyPr>
          <a:lstStyle/>
          <a:p>
            <a:pPr>
              <a:lnSpc>
                <a:spcPct val="100000"/>
              </a:lnSpc>
            </a:pPr>
            <a:r>
              <a:rPr lang="it-IT" sz="1800" b="1" dirty="0">
                <a:solidFill>
                  <a:schemeClr val="bg1"/>
                </a:solidFill>
                <a:latin typeface="Calibri" panose="020F0502020204030204" pitchFamily="34" charset="0"/>
                <a:cs typeface="Calibri" panose="020F0502020204030204" pitchFamily="34" charset="0"/>
              </a:rPr>
              <a:t>RIFERIMENTI NORMATIVI: </a:t>
            </a:r>
          </a:p>
          <a:p>
            <a:pPr>
              <a:lnSpc>
                <a:spcPct val="100000"/>
              </a:lnSpc>
            </a:pPr>
            <a:endParaRPr lang="it-IT" sz="1800" b="1" dirty="0">
              <a:solidFill>
                <a:srgbClr val="002060"/>
              </a:solidFill>
              <a:latin typeface="Calibri" panose="020F0502020204030204" pitchFamily="34" charset="0"/>
              <a:cs typeface="Calibri" panose="020F0502020204030204" pitchFamily="34" charset="0"/>
            </a:endParaRPr>
          </a:p>
          <a:p>
            <a:pPr marL="285750" indent="-285750" algn="just">
              <a:lnSpc>
                <a:spcPct val="100000"/>
              </a:lnSpc>
              <a:buClr>
                <a:schemeClr val="bg1"/>
              </a:buClr>
              <a:buFont typeface="Wingdings" panose="05000000000000000000" pitchFamily="2" charset="2"/>
              <a:buChar char="§"/>
            </a:pPr>
            <a:r>
              <a:rPr lang="it-IT" sz="1800" b="1" dirty="0" err="1">
                <a:solidFill>
                  <a:schemeClr val="bg1"/>
                </a:solidFill>
                <a:latin typeface="Calibri" panose="020F0502020204030204" pitchFamily="34" charset="0"/>
                <a:cs typeface="Calibri" panose="020F0502020204030204" pitchFamily="34" charset="0"/>
              </a:rPr>
              <a:t>CCNI</a:t>
            </a:r>
            <a:r>
              <a:rPr lang="it-IT" sz="1800" b="1" dirty="0">
                <a:solidFill>
                  <a:schemeClr val="bg1"/>
                </a:solidFill>
                <a:latin typeface="Calibri" panose="020F0502020204030204" pitchFamily="34" charset="0"/>
                <a:cs typeface="Calibri" panose="020F0502020204030204" pitchFamily="34" charset="0"/>
              </a:rPr>
              <a:t> concernente le utilizzazioni e le assegnazioni provvisorie del personale docente, educativo ed </a:t>
            </a:r>
            <a:r>
              <a:rPr lang="it-IT" sz="1800" b="1" dirty="0" err="1">
                <a:solidFill>
                  <a:schemeClr val="bg1"/>
                </a:solidFill>
                <a:latin typeface="Calibri" panose="020F0502020204030204" pitchFamily="34" charset="0"/>
                <a:cs typeface="Calibri" panose="020F0502020204030204" pitchFamily="34" charset="0"/>
              </a:rPr>
              <a:t>a.t.a</a:t>
            </a:r>
            <a:r>
              <a:rPr lang="it-IT" sz="1800" b="1" dirty="0">
                <a:solidFill>
                  <a:schemeClr val="bg1"/>
                </a:solidFill>
                <a:latin typeface="Calibri" panose="020F0502020204030204" pitchFamily="34" charset="0"/>
                <a:cs typeface="Calibri" panose="020F0502020204030204" pitchFamily="34" charset="0"/>
              </a:rPr>
              <a:t>. per gli anni scolastici 2019/20, 2020/21 e 2021/22 dell’8 luglio 2020</a:t>
            </a:r>
          </a:p>
          <a:p>
            <a:pPr marL="285750" indent="-285750" algn="just">
              <a:lnSpc>
                <a:spcPct val="100000"/>
              </a:lnSpc>
              <a:buClr>
                <a:schemeClr val="bg1"/>
              </a:buClr>
              <a:buFont typeface="Wingdings" panose="05000000000000000000" pitchFamily="2" charset="2"/>
              <a:buChar char="§"/>
            </a:pPr>
            <a:r>
              <a:rPr lang="it-IT" sz="1800" b="1" dirty="0">
                <a:solidFill>
                  <a:schemeClr val="bg1"/>
                </a:solidFill>
                <a:latin typeface="Calibri" panose="020F0502020204030204" pitchFamily="34" charset="0"/>
                <a:cs typeface="Calibri" panose="020F0502020204030204" pitchFamily="34" charset="0"/>
              </a:rPr>
              <a:t>Intesa su utilizzazioni e assegnazioni provvisorie </a:t>
            </a:r>
            <a:r>
              <a:rPr lang="it-IT" sz="1800" b="1" dirty="0" err="1">
                <a:solidFill>
                  <a:schemeClr val="bg1"/>
                </a:solidFill>
                <a:latin typeface="Calibri" panose="020F0502020204030204" pitchFamily="34" charset="0"/>
                <a:cs typeface="Calibri" panose="020F0502020204030204" pitchFamily="34" charset="0"/>
              </a:rPr>
              <a:t>a.s.</a:t>
            </a:r>
            <a:r>
              <a:rPr lang="it-IT" sz="1800" b="1" dirty="0">
                <a:solidFill>
                  <a:schemeClr val="bg1"/>
                </a:solidFill>
                <a:latin typeface="Calibri" panose="020F0502020204030204" pitchFamily="34" charset="0"/>
                <a:cs typeface="Calibri" panose="020F0502020204030204" pitchFamily="34" charset="0"/>
              </a:rPr>
              <a:t> 2024/2025 del 27 giugno 2024 che integra e aggiorna le disposizioni di cui al </a:t>
            </a:r>
            <a:r>
              <a:rPr lang="it-IT" sz="1800" b="1" dirty="0" err="1">
                <a:solidFill>
                  <a:schemeClr val="bg1"/>
                </a:solidFill>
                <a:latin typeface="Calibri" panose="020F0502020204030204" pitchFamily="34" charset="0"/>
                <a:cs typeface="Calibri" panose="020F0502020204030204" pitchFamily="34" charset="0"/>
              </a:rPr>
              <a:t>CCNI</a:t>
            </a:r>
            <a:r>
              <a:rPr lang="it-IT" sz="1800" b="1" dirty="0">
                <a:solidFill>
                  <a:schemeClr val="bg1"/>
                </a:solidFill>
                <a:latin typeface="Calibri" panose="020F0502020204030204" pitchFamily="34" charset="0"/>
                <a:cs typeface="Calibri" panose="020F0502020204030204" pitchFamily="34" charset="0"/>
              </a:rPr>
              <a:t> 2019-2022</a:t>
            </a:r>
          </a:p>
          <a:p>
            <a:pPr marL="285750" indent="-285750" algn="just">
              <a:lnSpc>
                <a:spcPct val="100000"/>
              </a:lnSpc>
              <a:buClr>
                <a:schemeClr val="bg1"/>
              </a:buClr>
              <a:buFont typeface="Wingdings" panose="05000000000000000000" pitchFamily="2" charset="2"/>
              <a:buChar char="§"/>
            </a:pPr>
            <a:r>
              <a:rPr lang="it-IT" sz="1800" b="1" dirty="0">
                <a:solidFill>
                  <a:schemeClr val="bg1"/>
                </a:solidFill>
                <a:latin typeface="Calibri" panose="020F0502020204030204" pitchFamily="34" charset="0"/>
                <a:cs typeface="Calibri" panose="020F0502020204030204" pitchFamily="34" charset="0"/>
              </a:rPr>
              <a:t>Nota </a:t>
            </a:r>
            <a:r>
              <a:rPr lang="it-IT" sz="1800" b="1" dirty="0" err="1">
                <a:solidFill>
                  <a:schemeClr val="bg1"/>
                </a:solidFill>
                <a:latin typeface="Calibri" panose="020F0502020204030204" pitchFamily="34" charset="0"/>
                <a:cs typeface="Calibri" panose="020F0502020204030204" pitchFamily="34" charset="0"/>
              </a:rPr>
              <a:t>MIM</a:t>
            </a:r>
            <a:r>
              <a:rPr lang="it-IT" sz="1800" b="1" dirty="0">
                <a:solidFill>
                  <a:schemeClr val="bg1"/>
                </a:solidFill>
                <a:latin typeface="Calibri" panose="020F0502020204030204" pitchFamily="34" charset="0"/>
                <a:cs typeface="Calibri" panose="020F0502020204030204" pitchFamily="34" charset="0"/>
              </a:rPr>
              <a:t> del 4/7/2024 prot. 0101933</a:t>
            </a:r>
          </a:p>
          <a:p>
            <a:pPr>
              <a:lnSpc>
                <a:spcPct val="100000"/>
              </a:lnSpc>
            </a:pPr>
            <a:endParaRPr lang="it-IT" sz="1800" b="1" dirty="0">
              <a:latin typeface="Calibri" panose="020F0502020204030204" pitchFamily="34" charset="0"/>
              <a:cs typeface="Calibri" panose="020F0502020204030204" pitchFamily="34" charset="0"/>
            </a:endParaRPr>
          </a:p>
        </p:txBody>
      </p:sp>
      <p:pic>
        <p:nvPicPr>
          <p:cNvPr id="5" name="Immagine 4">
            <a:extLst>
              <a:ext uri="{FF2B5EF4-FFF2-40B4-BE49-F238E27FC236}">
                <a16:creationId xmlns:a16="http://schemas.microsoft.com/office/drawing/2014/main" xmlns="" id="{5EEB0788-3631-00DF-7AD4-CDD836DEBD86}"/>
              </a:ext>
            </a:extLst>
          </p:cNvPr>
          <p:cNvPicPr>
            <a:picLocks noChangeAspect="1"/>
          </p:cNvPicPr>
          <p:nvPr/>
        </p:nvPicPr>
        <p:blipFill>
          <a:blip r:embed="rId2"/>
          <a:stretch>
            <a:fillRect/>
          </a:stretch>
        </p:blipFill>
        <p:spPr>
          <a:xfrm>
            <a:off x="4679525" y="164610"/>
            <a:ext cx="2457616" cy="1615044"/>
          </a:xfrm>
          <a:prstGeom prst="rect">
            <a:avLst/>
          </a:prstGeom>
        </p:spPr>
      </p:pic>
      <p:sp>
        <p:nvSpPr>
          <p:cNvPr id="6" name="CasellaDiTesto 5">
            <a:extLst>
              <a:ext uri="{FF2B5EF4-FFF2-40B4-BE49-F238E27FC236}">
                <a16:creationId xmlns:a16="http://schemas.microsoft.com/office/drawing/2014/main" xmlns="" id="{8076516C-19BB-9AA2-FF09-D073080E2524}"/>
              </a:ext>
            </a:extLst>
          </p:cNvPr>
          <p:cNvSpPr txBox="1"/>
          <p:nvPr/>
        </p:nvSpPr>
        <p:spPr>
          <a:xfrm>
            <a:off x="6733591" y="6351180"/>
            <a:ext cx="5542384" cy="342210"/>
          </a:xfrm>
          <a:prstGeom prst="rect">
            <a:avLst/>
          </a:prstGeom>
          <a:noFill/>
        </p:spPr>
        <p:txBody>
          <a:bodyPr wrap="square">
            <a:spAutoFit/>
          </a:bodyPr>
          <a:lstStyle/>
          <a:p>
            <a:pPr algn="ctr">
              <a:lnSpc>
                <a:spcPct val="115000"/>
              </a:lnSpc>
              <a:spcAft>
                <a:spcPts val="1000"/>
              </a:spcAft>
            </a:pPr>
            <a:r>
              <a:rPr lang="it-IT" sz="1500" b="1" dirty="0">
                <a:solidFill>
                  <a:schemeClr val="accent2">
                    <a:lumMod val="50000"/>
                  </a:schemeClr>
                </a:solidFill>
                <a:effectLst/>
                <a:latin typeface="Calibri" panose="020F0502020204030204" pitchFamily="34" charset="0"/>
                <a:ea typeface="Calibri" panose="020F0502020204030204" pitchFamily="34" charset="0"/>
                <a:cs typeface="Times New Roman" panose="02020603050405020304" pitchFamily="18" charset="0"/>
              </a:rPr>
              <a:t>A cura della Segreteria Generale, degli Uffici e dei Coordinatori</a:t>
            </a:r>
            <a:endParaRPr lang="it-IT" sz="1500" dirty="0">
              <a:solidFill>
                <a:schemeClr val="accent2">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xmlns="" val="20237409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3" name="Rettangolo 2">
            <a:extLst>
              <a:ext uri="{FF2B5EF4-FFF2-40B4-BE49-F238E27FC236}">
                <a16:creationId xmlns:a16="http://schemas.microsoft.com/office/drawing/2014/main" xmlns="" id="{958B8D65-EF38-47D0-AC9A-E8443962D6E3}"/>
              </a:ext>
            </a:extLst>
          </p:cNvPr>
          <p:cNvSpPr/>
          <p:nvPr/>
        </p:nvSpPr>
        <p:spPr>
          <a:xfrm>
            <a:off x="0" y="1184988"/>
            <a:ext cx="12192000" cy="5673012"/>
          </a:xfrm>
          <a:prstGeom prst="rect">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ct val="115000"/>
              </a:lnSpc>
              <a:spcAft>
                <a:spcPts val="1000"/>
              </a:spcAft>
            </a:pPr>
            <a:r>
              <a:rPr lang="it-IT" b="1" i="1" dirty="0">
                <a:latin typeface="Calibri" panose="020F0502020204030204" pitchFamily="34" charset="0"/>
                <a:cs typeface="Calibri" panose="020F0502020204030204" pitchFamily="34" charset="0"/>
              </a:rPr>
              <a:t>Compilazione della domanda di assegnazione provvisoria</a:t>
            </a:r>
          </a:p>
          <a:p>
            <a:pPr indent="449580">
              <a:lnSpc>
                <a:spcPct val="115000"/>
              </a:lnSpc>
              <a:spcAft>
                <a:spcPts val="1000"/>
              </a:spcAft>
            </a:pPr>
            <a:r>
              <a:rPr lang="it-IT" dirty="0">
                <a:latin typeface="Calibri" panose="020F0502020204030204" pitchFamily="34" charset="0"/>
                <a:cs typeface="Calibri" panose="020F0502020204030204" pitchFamily="34" charset="0"/>
              </a:rPr>
              <a:t>Obblighi di indicazione della prima preferenza:</a:t>
            </a:r>
          </a:p>
          <a:p>
            <a:pPr marL="342900" lvl="0" indent="-342900">
              <a:lnSpc>
                <a:spcPct val="115000"/>
              </a:lnSpc>
              <a:buFont typeface="Calibri" panose="020F0502020204030204" pitchFamily="34" charset="0"/>
              <a:buChar char="-"/>
            </a:pPr>
            <a:r>
              <a:rPr lang="it-IT" dirty="0">
                <a:latin typeface="Calibri" panose="020F0502020204030204" pitchFamily="34" charset="0"/>
                <a:cs typeface="Calibri" panose="020F0502020204030204" pitchFamily="34" charset="0"/>
              </a:rPr>
              <a:t>la prima preferenza espressa nel modulo domanda deve essere obbligatoriamente riferita al comune di ricongiungimento (o distretto sub-comunale nelle città metropolitane).</a:t>
            </a:r>
          </a:p>
          <a:p>
            <a:pPr marL="342900" lvl="0" indent="-342900">
              <a:lnSpc>
                <a:spcPct val="115000"/>
              </a:lnSpc>
              <a:buFont typeface="Calibri" panose="020F0502020204030204" pitchFamily="34" charset="0"/>
              <a:buChar char="-"/>
            </a:pPr>
            <a:r>
              <a:rPr lang="it-IT" dirty="0">
                <a:latin typeface="Calibri" panose="020F0502020204030204" pitchFamily="34" charset="0"/>
                <a:cs typeface="Calibri" panose="020F0502020204030204" pitchFamily="34" charset="0"/>
              </a:rPr>
              <a:t>Indicazione del codice comune -sintetico- di ricongiungimento.</a:t>
            </a:r>
          </a:p>
          <a:p>
            <a:pPr marL="342900" lvl="0" indent="-342900">
              <a:lnSpc>
                <a:spcPct val="115000"/>
              </a:lnSpc>
              <a:buFont typeface="Calibri" panose="020F0502020204030204" pitchFamily="34" charset="0"/>
              <a:buChar char="-"/>
            </a:pPr>
            <a:r>
              <a:rPr lang="it-IT" dirty="0">
                <a:latin typeface="Calibri" panose="020F0502020204030204" pitchFamily="34" charset="0"/>
                <a:cs typeface="Calibri" panose="020F0502020204030204" pitchFamily="34" charset="0"/>
              </a:rPr>
              <a:t>l’indicazione del codice sintetico del comune (o distretto sub comunale nelle città metropolitane) di ricongiungimento è obbligatoria (anche nel caso di comuni in cui esista una sola scuola) esclusivamente se si intende esprimere preferenze (sia di singola scuola, sia sintetiche) per altro comune (o distretto sub comunale nelle città metropolitane).</a:t>
            </a:r>
          </a:p>
          <a:p>
            <a:pPr lvl="0">
              <a:lnSpc>
                <a:spcPct val="115000"/>
              </a:lnSpc>
            </a:pPr>
            <a:endParaRPr lang="it-IT" sz="900" dirty="0">
              <a:latin typeface="Calibri" panose="020F0502020204030204" pitchFamily="34" charset="0"/>
              <a:cs typeface="Calibri" panose="020F0502020204030204" pitchFamily="34" charset="0"/>
            </a:endParaRPr>
          </a:p>
          <a:p>
            <a:pPr marL="450000" lvl="0">
              <a:lnSpc>
                <a:spcPct val="115000"/>
              </a:lnSpc>
            </a:pPr>
            <a:r>
              <a:rPr lang="it-IT" dirty="0">
                <a:latin typeface="Calibri" panose="020F0502020204030204" pitchFamily="34" charset="0"/>
                <a:cs typeface="Calibri" panose="020F0502020204030204" pitchFamily="34" charset="0"/>
              </a:rPr>
              <a:t>Docente titolare su posto comune o di sostegno</a:t>
            </a:r>
          </a:p>
          <a:p>
            <a:pPr marL="450000" lvl="0">
              <a:lnSpc>
                <a:spcPct val="115000"/>
              </a:lnSpc>
            </a:pPr>
            <a:endParaRPr lang="it-IT" sz="900" dirty="0">
              <a:latin typeface="Calibri" panose="020F0502020204030204" pitchFamily="34" charset="0"/>
              <a:cs typeface="Calibri" panose="020F0502020204030204" pitchFamily="34" charset="0"/>
            </a:endParaRPr>
          </a:p>
          <a:p>
            <a:pPr marL="450000" lvl="0">
              <a:lnSpc>
                <a:spcPct val="115000"/>
              </a:lnSpc>
              <a:spcAft>
                <a:spcPts val="1000"/>
              </a:spcAft>
            </a:pPr>
            <a:r>
              <a:rPr lang="it-IT" dirty="0">
                <a:latin typeface="Calibri" panose="020F0502020204030204" pitchFamily="34" charset="0"/>
                <a:cs typeface="Calibri" panose="020F0502020204030204" pitchFamily="34" charset="0"/>
              </a:rPr>
              <a:t>Il docente titolare su posto di sostegno può richiedere anche posti comuni solo se ha superato il vincolo quinquennale su posto di sostegno, altrimenti sarà possibile chiedere solo posti di sostegno, inoltre:</a:t>
            </a:r>
          </a:p>
          <a:p>
            <a:pPr marL="342900" lvl="0" indent="-342900">
              <a:buFont typeface="Calibri" panose="020F0502020204030204" pitchFamily="34" charset="0"/>
              <a:buChar char="-"/>
            </a:pPr>
            <a:r>
              <a:rPr lang="it-IT" dirty="0">
                <a:latin typeface="Calibri" panose="020F0502020204030204" pitchFamily="34" charset="0"/>
                <a:cs typeface="Calibri" panose="020F0502020204030204" pitchFamily="34" charset="0"/>
              </a:rPr>
              <a:t>se è titolare su posto comune non può richiedere solo posti di sostegno (deve richiedere obbligatoriamente anche il posto comune).</a:t>
            </a:r>
          </a:p>
          <a:p>
            <a:pPr marL="342900" indent="-342900" algn="just">
              <a:buFont typeface="Calibri" panose="020F0502020204030204" pitchFamily="34" charset="0"/>
              <a:buChar char="-"/>
            </a:pPr>
            <a:r>
              <a:rPr lang="it-IT" dirty="0">
                <a:latin typeface="Calibri" panose="020F0502020204030204" pitchFamily="34" charset="0"/>
                <a:cs typeface="Calibri" panose="020F0502020204030204" pitchFamily="34" charset="0"/>
              </a:rPr>
              <a:t>se è titolare su posto di sostegno e ha terminato il quinquennio, non può richiedere solo il posto comune (deve quindi richiedere obbligatoriamente anche il posto di sostegno).</a:t>
            </a:r>
          </a:p>
        </p:txBody>
      </p:sp>
      <p:sp>
        <p:nvSpPr>
          <p:cNvPr id="6" name="Titolo 1">
            <a:extLst>
              <a:ext uri="{FF2B5EF4-FFF2-40B4-BE49-F238E27FC236}">
                <a16:creationId xmlns:a16="http://schemas.microsoft.com/office/drawing/2014/main" xmlns="" id="{3195075E-A842-A334-6C07-6D8AE668DF26}"/>
              </a:ext>
            </a:extLst>
          </p:cNvPr>
          <p:cNvSpPr>
            <a:spLocks noGrp="1"/>
          </p:cNvSpPr>
          <p:nvPr>
            <p:ph type="title"/>
          </p:nvPr>
        </p:nvSpPr>
        <p:spPr>
          <a:xfrm>
            <a:off x="205273" y="424545"/>
            <a:ext cx="11880980" cy="457200"/>
          </a:xfrm>
        </p:spPr>
        <p:txBody>
          <a:bodyPr>
            <a:noAutofit/>
          </a:bodyPr>
          <a:lstStyle/>
          <a:p>
            <a:pPr algn="ctr">
              <a:lnSpc>
                <a:spcPct val="115000"/>
              </a:lnSpc>
              <a:spcAft>
                <a:spcPts val="1000"/>
              </a:spcAft>
            </a:pPr>
            <a:r>
              <a:rPr lang="it-IT" sz="3400" b="1" dirty="0">
                <a:solidFill>
                  <a:srgbClr val="FF9900"/>
                </a:solidFill>
                <a:effectLst/>
                <a:latin typeface="Calibri" panose="020F0502020204030204" pitchFamily="34" charset="0"/>
                <a:ea typeface="Calibri" panose="020F0502020204030204" pitchFamily="34" charset="0"/>
                <a:cs typeface="Times New Roman" panose="02020603050405020304" pitchFamily="18" charset="0"/>
              </a:rPr>
              <a:t>ASSEGNAZIONI PROVVISORIE</a:t>
            </a:r>
            <a:endParaRPr lang="it-IT" sz="3400" dirty="0">
              <a:solidFill>
                <a:srgbClr val="FF9900"/>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Immagine 1">
            <a:extLst>
              <a:ext uri="{FF2B5EF4-FFF2-40B4-BE49-F238E27FC236}">
                <a16:creationId xmlns:a16="http://schemas.microsoft.com/office/drawing/2014/main" xmlns="" id="{4F9F2943-D6B6-90CF-6E46-2B11E2DED67F}"/>
              </a:ext>
            </a:extLst>
          </p:cNvPr>
          <p:cNvPicPr>
            <a:picLocks noChangeAspect="1"/>
          </p:cNvPicPr>
          <p:nvPr/>
        </p:nvPicPr>
        <p:blipFill>
          <a:blip r:embed="rId2"/>
          <a:stretch>
            <a:fillRect/>
          </a:stretch>
        </p:blipFill>
        <p:spPr>
          <a:xfrm>
            <a:off x="11136290" y="371884"/>
            <a:ext cx="855990" cy="562522"/>
          </a:xfrm>
          <a:prstGeom prst="rect">
            <a:avLst/>
          </a:prstGeom>
        </p:spPr>
      </p:pic>
      <p:sp>
        <p:nvSpPr>
          <p:cNvPr id="4" name="Segnaposto numero diapositiva 3">
            <a:extLst>
              <a:ext uri="{FF2B5EF4-FFF2-40B4-BE49-F238E27FC236}">
                <a16:creationId xmlns:a16="http://schemas.microsoft.com/office/drawing/2014/main" xmlns="" id="{5505325A-1DF5-A8ED-BAA3-568101984988}"/>
              </a:ext>
            </a:extLst>
          </p:cNvPr>
          <p:cNvSpPr>
            <a:spLocks noGrp="1"/>
          </p:cNvSpPr>
          <p:nvPr>
            <p:ph type="sldNum" sz="quarter" idx="12"/>
          </p:nvPr>
        </p:nvSpPr>
        <p:spPr>
          <a:xfrm>
            <a:off x="11046016" y="6433455"/>
            <a:ext cx="946264" cy="365125"/>
          </a:xfrm>
        </p:spPr>
        <p:txBody>
          <a:bodyPr/>
          <a:lstStyle/>
          <a:p>
            <a:pPr algn="r"/>
            <a:fld id="{4FAB73BC-B049-4115-A692-8D63A059BFB8}" type="slidenum">
              <a:rPr lang="en-US" sz="1600" smtClean="0"/>
              <a:pPr algn="r"/>
              <a:t>10</a:t>
            </a:fld>
            <a:endParaRPr lang="en-US" sz="1600" dirty="0"/>
          </a:p>
        </p:txBody>
      </p:sp>
    </p:spTree>
    <p:extLst>
      <p:ext uri="{BB962C8B-B14F-4D97-AF65-F5344CB8AC3E}">
        <p14:creationId xmlns:p14="http://schemas.microsoft.com/office/powerpoint/2010/main" xmlns="" val="18894304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3" name="Rettangolo 2">
            <a:extLst>
              <a:ext uri="{FF2B5EF4-FFF2-40B4-BE49-F238E27FC236}">
                <a16:creationId xmlns:a16="http://schemas.microsoft.com/office/drawing/2014/main" xmlns="" id="{958B8D65-EF38-47D0-AC9A-E8443962D6E3}"/>
              </a:ext>
            </a:extLst>
          </p:cNvPr>
          <p:cNvSpPr/>
          <p:nvPr/>
        </p:nvSpPr>
        <p:spPr>
          <a:xfrm>
            <a:off x="0" y="1184988"/>
            <a:ext cx="12192000" cy="4376057"/>
          </a:xfrm>
          <a:prstGeom prst="rect">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ct val="115000"/>
              </a:lnSpc>
              <a:spcAft>
                <a:spcPts val="1000"/>
              </a:spcAft>
            </a:pPr>
            <a:r>
              <a:rPr lang="it-IT" b="1" dirty="0">
                <a:latin typeface="Calibri" panose="020F0502020204030204" pitchFamily="34" charset="0"/>
                <a:cs typeface="Calibri" panose="020F0502020204030204" pitchFamily="34" charset="0"/>
              </a:rPr>
              <a:t>Allegati</a:t>
            </a:r>
          </a:p>
          <a:p>
            <a:pPr>
              <a:lnSpc>
                <a:spcPct val="115000"/>
              </a:lnSpc>
              <a:spcAft>
                <a:spcPts val="1000"/>
              </a:spcAft>
            </a:pPr>
            <a:r>
              <a:rPr lang="it-IT" dirty="0">
                <a:latin typeface="Calibri" panose="020F0502020204030204" pitchFamily="34" charset="0"/>
                <a:cs typeface="Calibri" panose="020F0502020204030204" pitchFamily="34" charset="0"/>
              </a:rPr>
              <a:t>Alla domanda di assegnazione provvisoria devono essere allegate le autocertificazioni attestanti i requisiti richiesti nella tabella di valutazione per le assegnazioni provvisorie (es. dichiarazione di esistenza dei figli, dati del familiare a cui si intende ricongiungersi ecc.). </a:t>
            </a:r>
          </a:p>
          <a:p>
            <a:pPr>
              <a:lnSpc>
                <a:spcPct val="115000"/>
              </a:lnSpc>
              <a:spcAft>
                <a:spcPts val="1000"/>
              </a:spcAft>
            </a:pPr>
            <a:r>
              <a:rPr lang="it-IT" dirty="0">
                <a:latin typeface="Calibri" panose="020F0502020204030204" pitchFamily="34" charset="0"/>
                <a:cs typeface="Calibri" panose="020F0502020204030204" pitchFamily="34" charset="0"/>
              </a:rPr>
              <a:t>Nei casi delle precedenze relative ad esigenze di salute è necessario allegare la documentazione medica (es. verbale di disabilità).</a:t>
            </a:r>
          </a:p>
          <a:p>
            <a:pPr>
              <a:lnSpc>
                <a:spcPct val="115000"/>
              </a:lnSpc>
              <a:spcAft>
                <a:spcPts val="1000"/>
              </a:spcAft>
            </a:pPr>
            <a:r>
              <a:rPr lang="it-IT" dirty="0">
                <a:latin typeface="Calibri" panose="020F0502020204030204" pitchFamily="34" charset="0"/>
                <a:cs typeface="Calibri" panose="020F0502020204030204" pitchFamily="34" charset="0"/>
              </a:rPr>
              <a:t>Non si devono allegare autodichiarazioni relative al possesso di titoli o servizi con l’eccezione, per il personale docente, di autodichiarazioni relative:</a:t>
            </a:r>
          </a:p>
          <a:p>
            <a:pPr>
              <a:lnSpc>
                <a:spcPct val="115000"/>
              </a:lnSpc>
              <a:spcAft>
                <a:spcPts val="1000"/>
              </a:spcAft>
            </a:pPr>
            <a:r>
              <a:rPr lang="it-IT" dirty="0">
                <a:latin typeface="Calibri" panose="020F0502020204030204" pitchFamily="34" charset="0"/>
                <a:cs typeface="Calibri" panose="020F0502020204030204" pitchFamily="34" charset="0"/>
              </a:rPr>
              <a:t>• al possesso del titolo di sostegno per chi è titolare su posto comune e richiede anche posti di sostegno;</a:t>
            </a:r>
          </a:p>
          <a:p>
            <a:pPr>
              <a:lnSpc>
                <a:spcPct val="115000"/>
              </a:lnSpc>
              <a:spcAft>
                <a:spcPts val="1000"/>
              </a:spcAft>
            </a:pPr>
            <a:r>
              <a:rPr lang="it-IT" dirty="0">
                <a:latin typeface="Calibri" panose="020F0502020204030204" pitchFamily="34" charset="0"/>
                <a:cs typeface="Calibri" panose="020F0502020204030204" pitchFamily="34" charset="0"/>
              </a:rPr>
              <a:t>• al superamento dell’anno di formazione e prova e al possesso dell’abilitazione per chi richiede anche altre classi di concorso o posti di diverso grado in aggiunta a quello di titolarità.</a:t>
            </a:r>
          </a:p>
        </p:txBody>
      </p:sp>
      <p:sp>
        <p:nvSpPr>
          <p:cNvPr id="6" name="Titolo 1">
            <a:extLst>
              <a:ext uri="{FF2B5EF4-FFF2-40B4-BE49-F238E27FC236}">
                <a16:creationId xmlns:a16="http://schemas.microsoft.com/office/drawing/2014/main" xmlns="" id="{3195075E-A842-A334-6C07-6D8AE668DF26}"/>
              </a:ext>
            </a:extLst>
          </p:cNvPr>
          <p:cNvSpPr>
            <a:spLocks noGrp="1"/>
          </p:cNvSpPr>
          <p:nvPr>
            <p:ph type="title"/>
          </p:nvPr>
        </p:nvSpPr>
        <p:spPr>
          <a:xfrm>
            <a:off x="205273" y="424545"/>
            <a:ext cx="11880980" cy="457200"/>
          </a:xfrm>
        </p:spPr>
        <p:txBody>
          <a:bodyPr>
            <a:noAutofit/>
          </a:bodyPr>
          <a:lstStyle/>
          <a:p>
            <a:pPr algn="ctr">
              <a:lnSpc>
                <a:spcPct val="115000"/>
              </a:lnSpc>
              <a:spcAft>
                <a:spcPts val="1000"/>
              </a:spcAft>
            </a:pPr>
            <a:r>
              <a:rPr lang="it-IT" sz="3400" b="1" dirty="0">
                <a:solidFill>
                  <a:srgbClr val="FF9900"/>
                </a:solidFill>
                <a:effectLst/>
                <a:latin typeface="Calibri" panose="020F0502020204030204" pitchFamily="34" charset="0"/>
                <a:ea typeface="Calibri" panose="020F0502020204030204" pitchFamily="34" charset="0"/>
                <a:cs typeface="Times New Roman" panose="02020603050405020304" pitchFamily="18" charset="0"/>
              </a:rPr>
              <a:t>ASSEGNAZIONI PROVVISORIE</a:t>
            </a:r>
            <a:endParaRPr lang="it-IT" sz="3400" dirty="0">
              <a:solidFill>
                <a:srgbClr val="FF9900"/>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Immagine 1">
            <a:extLst>
              <a:ext uri="{FF2B5EF4-FFF2-40B4-BE49-F238E27FC236}">
                <a16:creationId xmlns:a16="http://schemas.microsoft.com/office/drawing/2014/main" xmlns="" id="{D7C091DE-62D0-87EB-F50F-2638CF94900C}"/>
              </a:ext>
            </a:extLst>
          </p:cNvPr>
          <p:cNvPicPr>
            <a:picLocks noChangeAspect="1"/>
          </p:cNvPicPr>
          <p:nvPr/>
        </p:nvPicPr>
        <p:blipFill>
          <a:blip r:embed="rId2"/>
          <a:stretch>
            <a:fillRect/>
          </a:stretch>
        </p:blipFill>
        <p:spPr>
          <a:xfrm>
            <a:off x="11136290" y="371884"/>
            <a:ext cx="855990" cy="562522"/>
          </a:xfrm>
          <a:prstGeom prst="rect">
            <a:avLst/>
          </a:prstGeom>
        </p:spPr>
      </p:pic>
      <p:sp>
        <p:nvSpPr>
          <p:cNvPr id="4" name="Segnaposto numero diapositiva 3">
            <a:extLst>
              <a:ext uri="{FF2B5EF4-FFF2-40B4-BE49-F238E27FC236}">
                <a16:creationId xmlns:a16="http://schemas.microsoft.com/office/drawing/2014/main" xmlns="" id="{CB90713E-3150-89D6-D125-B1E3201A1F43}"/>
              </a:ext>
            </a:extLst>
          </p:cNvPr>
          <p:cNvSpPr>
            <a:spLocks noGrp="1"/>
          </p:cNvSpPr>
          <p:nvPr>
            <p:ph type="sldNum" sz="quarter" idx="12"/>
          </p:nvPr>
        </p:nvSpPr>
        <p:spPr>
          <a:xfrm>
            <a:off x="10966837" y="6303553"/>
            <a:ext cx="946264" cy="365125"/>
          </a:xfrm>
        </p:spPr>
        <p:txBody>
          <a:bodyPr/>
          <a:lstStyle/>
          <a:p>
            <a:pPr algn="r"/>
            <a:fld id="{4FAB73BC-B049-4115-A692-8D63A059BFB8}" type="slidenum">
              <a:rPr lang="en-US" sz="1600" smtClean="0">
                <a:latin typeface="Calibri" panose="020F0502020204030204" pitchFamily="34" charset="0"/>
                <a:cs typeface="Calibri" panose="020F0502020204030204" pitchFamily="34" charset="0"/>
              </a:rPr>
              <a:pPr algn="r"/>
              <a:t>11</a:t>
            </a:fld>
            <a:endParaRPr lang="en-US" sz="1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xmlns="" val="24871279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3" name="Rettangolo 2">
            <a:extLst>
              <a:ext uri="{FF2B5EF4-FFF2-40B4-BE49-F238E27FC236}">
                <a16:creationId xmlns:a16="http://schemas.microsoft.com/office/drawing/2014/main" xmlns="" id="{958B8D65-EF38-47D0-AC9A-E8443962D6E3}"/>
              </a:ext>
            </a:extLst>
          </p:cNvPr>
          <p:cNvSpPr/>
          <p:nvPr/>
        </p:nvSpPr>
        <p:spPr>
          <a:xfrm>
            <a:off x="0" y="994298"/>
            <a:ext cx="12192000" cy="6155215"/>
          </a:xfrm>
          <a:prstGeom prst="rect">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Aft>
                <a:spcPts val="1000"/>
              </a:spcAft>
            </a:pPr>
            <a:r>
              <a:rPr lang="it-IT" sz="1800" b="1" i="1" dirty="0">
                <a:effectLst/>
                <a:latin typeface="Calibri" panose="020F0502020204030204" pitchFamily="34" charset="0"/>
                <a:ea typeface="Calibri" panose="020F0502020204030204" pitchFamily="34" charset="0"/>
                <a:cs typeface="Times New Roman" panose="02020603050405020304" pitchFamily="18" charset="0"/>
              </a:rPr>
              <a:t>Possono chiedere l’utilizzazione: </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1000"/>
              </a:spcAft>
            </a:pPr>
            <a:r>
              <a:rPr lang="en-US" sz="1800" dirty="0">
                <a:effectLst/>
                <a:latin typeface="MS Gothic" panose="020B0609070205080204" pitchFamily="49" charset="-128"/>
                <a:ea typeface="Calibri" panose="020F0502020204030204" pitchFamily="34" charset="0"/>
                <a:cs typeface="MS Gothic" panose="020B0609070205080204" pitchFamily="49" charset="-128"/>
              </a:rPr>
              <a:t>✓</a:t>
            </a:r>
            <a:r>
              <a:rPr lang="it-IT" sz="1800" dirty="0">
                <a:effectLst/>
                <a:latin typeface="Calibri" panose="020F0502020204030204" pitchFamily="34" charset="0"/>
                <a:ea typeface="Calibri" panose="020F0502020204030204" pitchFamily="34" charset="0"/>
                <a:cs typeface="Calibri" panose="020F0502020204030204" pitchFamily="34" charset="0"/>
              </a:rPr>
              <a:t> docenti in esubero sulla provincia; </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1000"/>
              </a:spcAft>
            </a:pPr>
            <a:r>
              <a:rPr lang="en-US" sz="1800" dirty="0">
                <a:effectLst/>
                <a:latin typeface="MS Gothic" panose="020B0609070205080204" pitchFamily="49" charset="-128"/>
                <a:ea typeface="Calibri" panose="020F0502020204030204" pitchFamily="34" charset="0"/>
                <a:cs typeface="MS Gothic" panose="020B0609070205080204" pitchFamily="49" charset="-128"/>
              </a:rPr>
              <a:t>✓</a:t>
            </a:r>
            <a:r>
              <a:rPr lang="it-IT" sz="1800" dirty="0">
                <a:effectLst/>
                <a:latin typeface="Calibri" panose="020F0502020204030204" pitchFamily="34" charset="0"/>
                <a:ea typeface="Calibri" panose="020F0502020204030204" pitchFamily="34" charset="0"/>
                <a:cs typeface="Calibri" panose="020F0502020204030204" pitchFamily="34" charset="0"/>
              </a:rPr>
              <a:t> docenti trasferiti a domanda condizionata ovvero d’ufficio senza aver presentato domanda quale soprannumerario (nello stesso anno scolastico o nei 9 anni scolastici precedenti). Pertanto, per l’anno s</a:t>
            </a:r>
            <a:r>
              <a:rPr lang="it-IT" sz="1800" dirty="0">
                <a:effectLst/>
                <a:latin typeface="Calibri" panose="020F0502020204030204" pitchFamily="34" charset="0"/>
                <a:ea typeface="Calibri" panose="020F0502020204030204" pitchFamily="34" charset="0"/>
                <a:cs typeface="Times New Roman" panose="02020603050405020304" pitchFamily="18" charset="0"/>
              </a:rPr>
              <a:t>colastico 2024/25, può produrre domanda di utilizzazione il personale che sia stato trasferito d’ufficio o a domanda condizionata per </a:t>
            </a:r>
            <a:r>
              <a:rPr lang="it-IT" sz="1800" dirty="0" err="1">
                <a:effectLst/>
                <a:latin typeface="Calibri" panose="020F0502020204030204" pitchFamily="34" charset="0"/>
                <a:ea typeface="Calibri" panose="020F0502020204030204" pitchFamily="34" charset="0"/>
                <a:cs typeface="Times New Roman" panose="02020603050405020304" pitchFamily="18" charset="0"/>
              </a:rPr>
              <a:t>l’a.s.</a:t>
            </a:r>
            <a:r>
              <a:rPr lang="it-IT" sz="1800" dirty="0">
                <a:effectLst/>
                <a:latin typeface="Calibri" panose="020F0502020204030204" pitchFamily="34" charset="0"/>
                <a:ea typeface="Calibri" panose="020F0502020204030204" pitchFamily="34" charset="0"/>
                <a:cs typeface="Times New Roman" panose="02020603050405020304" pitchFamily="18" charset="0"/>
              </a:rPr>
              <a:t> 2016/2017 e successivi. docenti che cessano dal collocamento fuori ruolo e che vengono restituite al proprio ruolo e alla titolarità di provenienza e che hanno avuto una sede di titolarità non compresa tra quelle espresse a domanda </a:t>
            </a:r>
          </a:p>
          <a:p>
            <a:pPr algn="just">
              <a:spcAft>
                <a:spcPts val="1000"/>
              </a:spcAft>
            </a:pPr>
            <a:r>
              <a:rPr lang="en-US" sz="1800" dirty="0">
                <a:effectLst/>
                <a:latin typeface="MS Gothic" panose="020B0609070205080204" pitchFamily="49" charset="-128"/>
                <a:ea typeface="Calibri" panose="020F0502020204030204" pitchFamily="34" charset="0"/>
                <a:cs typeface="MS Gothic" panose="020B0609070205080204" pitchFamily="49" charset="-128"/>
              </a:rPr>
              <a:t>✓</a:t>
            </a:r>
            <a:r>
              <a:rPr lang="it-IT" sz="1800" dirty="0">
                <a:effectLst/>
                <a:latin typeface="Calibri" panose="020F0502020204030204" pitchFamily="34" charset="0"/>
                <a:ea typeface="Calibri" panose="020F0502020204030204" pitchFamily="34" charset="0"/>
                <a:cs typeface="Calibri" panose="020F0502020204030204" pitchFamily="34" charset="0"/>
              </a:rPr>
              <a:t> docenti dichiarati idonei all’insegnamento che non sono stati assegnati alla scuola in cui prestano servizio ovvero che siano stati trasf</a:t>
            </a:r>
            <a:r>
              <a:rPr lang="it-IT" sz="1800" dirty="0">
                <a:effectLst/>
                <a:latin typeface="Calibri" panose="020F0502020204030204" pitchFamily="34" charset="0"/>
                <a:ea typeface="Calibri" panose="020F0502020204030204" pitchFamily="34" charset="0"/>
                <a:cs typeface="Times New Roman" panose="02020603050405020304" pitchFamily="18" charset="0"/>
              </a:rPr>
              <a:t>eriti su una sede non compresa tra quelle espresse a domanda;  </a:t>
            </a:r>
          </a:p>
          <a:p>
            <a:pPr algn="just">
              <a:spcAft>
                <a:spcPts val="1000"/>
              </a:spcAft>
            </a:pPr>
            <a:r>
              <a:rPr lang="en-US" sz="1800" dirty="0">
                <a:effectLst/>
                <a:latin typeface="MS Gothic" panose="020B0609070205080204" pitchFamily="49" charset="-128"/>
                <a:ea typeface="Calibri" panose="020F0502020204030204" pitchFamily="34" charset="0"/>
                <a:cs typeface="MS Gothic" panose="020B0609070205080204" pitchFamily="49" charset="-128"/>
              </a:rPr>
              <a:t>✓</a:t>
            </a:r>
            <a:r>
              <a:rPr lang="it-IT" sz="1800" dirty="0">
                <a:effectLst/>
                <a:latin typeface="Calibri" panose="020F0502020204030204" pitchFamily="34" charset="0"/>
                <a:ea typeface="Calibri" panose="020F0502020204030204" pitchFamily="34" charset="0"/>
                <a:cs typeface="Calibri" panose="020F0502020204030204" pitchFamily="34" charset="0"/>
              </a:rPr>
              <a:t> docenti che, ai sensi del DM n. 331/1997, cessati dal servizio hanno chiesto ed ottenuto il mantenimento in servizio con rapporto di lavoro a tempo parziale e non hanno trovato disponibile il</a:t>
            </a:r>
            <a:r>
              <a:rPr lang="it-IT" sz="1800" dirty="0">
                <a:effectLst/>
                <a:latin typeface="Calibri" panose="020F0502020204030204" pitchFamily="34" charset="0"/>
                <a:ea typeface="Calibri" panose="020F0502020204030204" pitchFamily="34" charset="0"/>
                <a:cs typeface="Times New Roman" panose="02020603050405020304" pitchFamily="18" charset="0"/>
              </a:rPr>
              <a:t> posto di precedente titolarità; </a:t>
            </a:r>
          </a:p>
          <a:p>
            <a:pPr algn="just">
              <a:spcAft>
                <a:spcPts val="1000"/>
              </a:spcAft>
            </a:pPr>
            <a:r>
              <a:rPr lang="en-US" sz="1800" dirty="0">
                <a:effectLst/>
                <a:latin typeface="MS Gothic" panose="020B0609070205080204" pitchFamily="49" charset="-128"/>
                <a:ea typeface="Calibri" panose="020F0502020204030204" pitchFamily="34" charset="0"/>
                <a:cs typeface="MS Gothic" panose="020B0609070205080204" pitchFamily="49" charset="-128"/>
              </a:rPr>
              <a:t>✓</a:t>
            </a:r>
            <a:r>
              <a:rPr lang="it-IT" sz="1800" dirty="0">
                <a:effectLst/>
                <a:latin typeface="Calibri" panose="020F0502020204030204" pitchFamily="34" charset="0"/>
                <a:ea typeface="Calibri" panose="020F0502020204030204" pitchFamily="34" charset="0"/>
                <a:cs typeface="Calibri" panose="020F0502020204030204" pitchFamily="34" charset="0"/>
              </a:rPr>
              <a:t> docenti, appartenenti a ruoli, posti o classi di concorso in esubero, che richiedono l’utilizzazione in altri ruoli, posti o classi di concorso per cui hanno titolo, o su posti di sostegno, nell’ambito del ruolo di appart</a:t>
            </a:r>
            <a:r>
              <a:rPr lang="it-IT" sz="1800" dirty="0">
                <a:effectLst/>
                <a:latin typeface="Calibri" panose="020F0502020204030204" pitchFamily="34" charset="0"/>
                <a:ea typeface="Calibri" panose="020F0502020204030204" pitchFamily="34" charset="0"/>
                <a:cs typeface="Times New Roman" panose="02020603050405020304" pitchFamily="18" charset="0"/>
              </a:rPr>
              <a:t>enenza, anche se privi di titolo di specializzazione, nella provincia nei limiti dell’esubero; </a:t>
            </a:r>
          </a:p>
          <a:p>
            <a:pPr algn="just">
              <a:spcAft>
                <a:spcPts val="1000"/>
              </a:spcAft>
            </a:pPr>
            <a:r>
              <a:rPr lang="en-US" sz="1800" dirty="0">
                <a:effectLst/>
                <a:latin typeface="MS Gothic" panose="020B0609070205080204" pitchFamily="49" charset="-128"/>
                <a:ea typeface="Calibri" panose="020F0502020204030204" pitchFamily="34" charset="0"/>
                <a:cs typeface="MS Gothic" panose="020B0609070205080204" pitchFamily="49" charset="-128"/>
              </a:rPr>
              <a:t>✓</a:t>
            </a:r>
            <a:r>
              <a:rPr lang="it-IT" sz="1800" dirty="0">
                <a:effectLst/>
                <a:latin typeface="Calibri" panose="020F0502020204030204" pitchFamily="34" charset="0"/>
                <a:ea typeface="Calibri" panose="020F0502020204030204" pitchFamily="34" charset="0"/>
                <a:cs typeface="Calibri" panose="020F0502020204030204" pitchFamily="34" charset="0"/>
              </a:rPr>
              <a:t> docenti titolari su insegnamento curricolare in possesso del titolo di specializzazione che chiedono di essere utilizzati solo sul sostegno, nell’ambito dello </a:t>
            </a:r>
            <a:r>
              <a:rPr lang="it-IT" sz="1800" dirty="0">
                <a:effectLst/>
                <a:latin typeface="Calibri" panose="020F0502020204030204" pitchFamily="34" charset="0"/>
                <a:ea typeface="Calibri" panose="020F0502020204030204" pitchFamily="34" charset="0"/>
                <a:cs typeface="Times New Roman" panose="02020603050405020304" pitchFamily="18" charset="0"/>
              </a:rPr>
              <a:t>stesso grado di istruzione; </a:t>
            </a:r>
          </a:p>
        </p:txBody>
      </p:sp>
      <p:sp>
        <p:nvSpPr>
          <p:cNvPr id="6" name="Titolo 1">
            <a:extLst>
              <a:ext uri="{FF2B5EF4-FFF2-40B4-BE49-F238E27FC236}">
                <a16:creationId xmlns:a16="http://schemas.microsoft.com/office/drawing/2014/main" xmlns="" id="{3195075E-A842-A334-6C07-6D8AE668DF26}"/>
              </a:ext>
            </a:extLst>
          </p:cNvPr>
          <p:cNvSpPr>
            <a:spLocks noGrp="1"/>
          </p:cNvSpPr>
          <p:nvPr>
            <p:ph type="title"/>
          </p:nvPr>
        </p:nvSpPr>
        <p:spPr>
          <a:xfrm>
            <a:off x="155510" y="349900"/>
            <a:ext cx="11880980" cy="457200"/>
          </a:xfrm>
        </p:spPr>
        <p:txBody>
          <a:bodyPr>
            <a:noAutofit/>
          </a:bodyPr>
          <a:lstStyle/>
          <a:p>
            <a:pPr algn="ctr">
              <a:lnSpc>
                <a:spcPct val="115000"/>
              </a:lnSpc>
              <a:spcAft>
                <a:spcPts val="1000"/>
              </a:spcAft>
            </a:pPr>
            <a:r>
              <a:rPr lang="it-IT" sz="3400" b="1" dirty="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rPr>
              <a:t>UTILIZZAZIONI</a:t>
            </a:r>
            <a:endParaRPr lang="it-IT" sz="3400" dirty="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Immagine 1">
            <a:extLst>
              <a:ext uri="{FF2B5EF4-FFF2-40B4-BE49-F238E27FC236}">
                <a16:creationId xmlns:a16="http://schemas.microsoft.com/office/drawing/2014/main" xmlns="" id="{C338CEAB-BC2E-EC20-6B24-6AAF51524A99}"/>
              </a:ext>
            </a:extLst>
          </p:cNvPr>
          <p:cNvPicPr>
            <a:picLocks noChangeAspect="1"/>
          </p:cNvPicPr>
          <p:nvPr/>
        </p:nvPicPr>
        <p:blipFill>
          <a:blip r:embed="rId3"/>
          <a:stretch>
            <a:fillRect/>
          </a:stretch>
        </p:blipFill>
        <p:spPr>
          <a:xfrm>
            <a:off x="11180500" y="297239"/>
            <a:ext cx="855990" cy="562522"/>
          </a:xfrm>
          <a:prstGeom prst="rect">
            <a:avLst/>
          </a:prstGeom>
        </p:spPr>
      </p:pic>
      <p:sp>
        <p:nvSpPr>
          <p:cNvPr id="4" name="Segnaposto numero diapositiva 3">
            <a:extLst>
              <a:ext uri="{FF2B5EF4-FFF2-40B4-BE49-F238E27FC236}">
                <a16:creationId xmlns:a16="http://schemas.microsoft.com/office/drawing/2014/main" xmlns="" id="{1B043082-3CF4-0868-F7EA-ABD205C816D9}"/>
              </a:ext>
            </a:extLst>
          </p:cNvPr>
          <p:cNvSpPr>
            <a:spLocks noGrp="1"/>
          </p:cNvSpPr>
          <p:nvPr>
            <p:ph type="sldNum" sz="quarter" idx="12"/>
          </p:nvPr>
        </p:nvSpPr>
        <p:spPr>
          <a:xfrm>
            <a:off x="11090226" y="6492875"/>
            <a:ext cx="946264" cy="365125"/>
          </a:xfrm>
        </p:spPr>
        <p:txBody>
          <a:bodyPr/>
          <a:lstStyle/>
          <a:p>
            <a:pPr algn="r"/>
            <a:fld id="{4FAB73BC-B049-4115-A692-8D63A059BFB8}" type="slidenum">
              <a:rPr lang="en-US" sz="1600" smtClean="0">
                <a:latin typeface="Calibri" panose="020F0502020204030204" pitchFamily="34" charset="0"/>
                <a:cs typeface="Calibri" panose="020F0502020204030204" pitchFamily="34" charset="0"/>
              </a:rPr>
              <a:pPr algn="r"/>
              <a:t>12</a:t>
            </a:fld>
            <a:endParaRPr lang="en-US" sz="1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xmlns="" val="587299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3" name="Rettangolo 2">
            <a:extLst>
              <a:ext uri="{FF2B5EF4-FFF2-40B4-BE49-F238E27FC236}">
                <a16:creationId xmlns:a16="http://schemas.microsoft.com/office/drawing/2014/main" xmlns="" id="{958B8D65-EF38-47D0-AC9A-E8443962D6E3}"/>
              </a:ext>
            </a:extLst>
          </p:cNvPr>
          <p:cNvSpPr/>
          <p:nvPr/>
        </p:nvSpPr>
        <p:spPr>
          <a:xfrm>
            <a:off x="0" y="970384"/>
            <a:ext cx="12192000" cy="6223518"/>
          </a:xfrm>
          <a:prstGeom prst="rect">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spcAft>
                <a:spcPts val="300"/>
              </a:spcAft>
            </a:pPr>
            <a:r>
              <a:rPr lang="en-US" sz="1800" dirty="0">
                <a:effectLst/>
                <a:latin typeface="MS Gothic" panose="020B0609070205080204" pitchFamily="49" charset="-128"/>
                <a:ea typeface="Calibri" panose="020F0502020204030204" pitchFamily="34" charset="0"/>
                <a:cs typeface="MS Gothic" panose="020B0609070205080204" pitchFamily="49" charset="-128"/>
              </a:rPr>
              <a:t>✓</a:t>
            </a:r>
            <a:r>
              <a:rPr lang="it-IT" sz="1800" dirty="0">
                <a:effectLst/>
                <a:latin typeface="Calibri" panose="020F0502020204030204" pitchFamily="34" charset="0"/>
                <a:ea typeface="Calibri" panose="020F0502020204030204" pitchFamily="34" charset="0"/>
                <a:cs typeface="Calibri" panose="020F0502020204030204" pitchFamily="34" charset="0"/>
              </a:rPr>
              <a:t> docenti di scuola primaria titolari su posto comune, in possesso del titolo per l’insegnamento; della lingua straniera, che chiedono di essere utilizzati su posto lingua straniera, nella scuola di titolarità o in altra scuola, nel caso in cui nella propria non vi siano posti disponibili; </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300"/>
              </a:spcAft>
            </a:pPr>
            <a:r>
              <a:rPr lang="en-US" sz="1800" dirty="0">
                <a:effectLst/>
                <a:latin typeface="MS Gothic" panose="020B0609070205080204" pitchFamily="49" charset="-128"/>
                <a:ea typeface="Calibri" panose="020F0502020204030204" pitchFamily="34" charset="0"/>
                <a:cs typeface="MS Gothic" panose="020B0609070205080204" pitchFamily="49" charset="-128"/>
              </a:rPr>
              <a:t>✓</a:t>
            </a:r>
            <a:r>
              <a:rPr lang="it-IT" sz="1800" dirty="0">
                <a:effectLst/>
                <a:latin typeface="Calibri" panose="020F0502020204030204" pitchFamily="34" charset="0"/>
                <a:ea typeface="Calibri" panose="020F0502020204030204" pitchFamily="34" charset="0"/>
                <a:cs typeface="Calibri" panose="020F0502020204030204" pitchFamily="34" charset="0"/>
              </a:rPr>
              <a:t> docenti titolari su insegnamento curricolare possono chiedere di essere utilizzati su posti istituiti presso le strutture ospedaliere, presso le istituzioni carcerarie o sulle sedi di organico dei </a:t>
            </a:r>
            <a:r>
              <a:rPr lang="it-IT" sz="1800" dirty="0" err="1">
                <a:effectLst/>
                <a:latin typeface="Calibri" panose="020F0502020204030204" pitchFamily="34" charset="0"/>
                <a:ea typeface="Calibri" panose="020F0502020204030204" pitchFamily="34" charset="0"/>
                <a:cs typeface="Calibri" panose="020F0502020204030204" pitchFamily="34" charset="0"/>
              </a:rPr>
              <a:t>CPIA</a:t>
            </a:r>
            <a:r>
              <a:rPr lang="it-IT" sz="1800" dirty="0">
                <a:effectLst/>
                <a:latin typeface="Calibri" panose="020F0502020204030204" pitchFamily="34" charset="0"/>
                <a:ea typeface="Calibri" panose="020F0502020204030204" pitchFamily="34" charset="0"/>
                <a:cs typeface="Calibri" panose="020F0502020204030204" pitchFamily="34" charset="0"/>
              </a:rPr>
              <a:t> e sui posti relativi ai percorsi di secondo livello (ex-corsi serali); </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300"/>
              </a:spcAft>
            </a:pPr>
            <a:r>
              <a:rPr lang="en-US" sz="1800" dirty="0">
                <a:effectLst/>
                <a:latin typeface="MS Gothic" panose="020B0609070205080204" pitchFamily="49" charset="-128"/>
                <a:ea typeface="Calibri" panose="020F0502020204030204" pitchFamily="34" charset="0"/>
                <a:cs typeface="MS Gothic" panose="020B0609070205080204" pitchFamily="49" charset="-128"/>
              </a:rPr>
              <a:t>✓</a:t>
            </a:r>
            <a:r>
              <a:rPr lang="it-IT" sz="1800" dirty="0">
                <a:effectLst/>
                <a:latin typeface="Calibri" panose="020F0502020204030204" pitchFamily="34" charset="0"/>
                <a:ea typeface="Calibri" panose="020F0502020204030204" pitchFamily="34" charset="0"/>
                <a:cs typeface="Calibri" panose="020F0502020204030204" pitchFamily="34" charset="0"/>
              </a:rPr>
              <a:t> docenti che abbiano superato corsi di riconversione professionale per il sostegno o corsi intensivi per il conseguimento del titolo di specializzazione per l’insegnamento su posti di sostegno che chiedono di essere utilizzati su posti di sostegno del medesimo grado di scuola; </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300"/>
              </a:spcAft>
            </a:pPr>
            <a:r>
              <a:rPr lang="en-US" sz="1800" dirty="0">
                <a:effectLst/>
                <a:latin typeface="MS Gothic" panose="020B0609070205080204" pitchFamily="49" charset="-128"/>
                <a:ea typeface="Calibri" panose="020F0502020204030204" pitchFamily="34" charset="0"/>
                <a:cs typeface="MS Gothic" panose="020B0609070205080204" pitchFamily="49" charset="-128"/>
              </a:rPr>
              <a:t>✓</a:t>
            </a:r>
            <a:r>
              <a:rPr lang="it-IT" sz="1800" dirty="0">
                <a:effectLst/>
                <a:latin typeface="Calibri" panose="020F0502020204030204" pitchFamily="34" charset="0"/>
                <a:ea typeface="Calibri" panose="020F0502020204030204" pitchFamily="34" charset="0"/>
                <a:cs typeface="Calibri" panose="020F0502020204030204" pitchFamily="34" charset="0"/>
              </a:rPr>
              <a:t> docenti della scuola secondaria I grado che rientrano nelle categorie indicate negli articoli 43 e 44 della Legge </a:t>
            </a:r>
            <a:r>
              <a:rPr lang="it-IT" sz="1800" dirty="0" err="1">
                <a:effectLst/>
                <a:latin typeface="Calibri" panose="020F0502020204030204" pitchFamily="34" charset="0"/>
                <a:ea typeface="Calibri" panose="020F0502020204030204" pitchFamily="34" charset="0"/>
                <a:cs typeface="Calibri" panose="020F0502020204030204" pitchFamily="34" charset="0"/>
              </a:rPr>
              <a:t>n.270</a:t>
            </a:r>
            <a:r>
              <a:rPr lang="it-IT" sz="1800" dirty="0">
                <a:effectLst/>
                <a:latin typeface="Calibri" panose="020F0502020204030204" pitchFamily="34" charset="0"/>
                <a:ea typeface="Calibri" panose="020F0502020204030204" pitchFamily="34" charset="0"/>
                <a:cs typeface="Calibri" panose="020F0502020204030204" pitchFamily="34" charset="0"/>
              </a:rPr>
              <a:t>/1982 riguardanti rispettivamente i docenti di educazione fisica senza titolo e i docenti di educazione musicale; </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300"/>
              </a:spcAft>
            </a:pPr>
            <a:r>
              <a:rPr lang="en-US" sz="1800" dirty="0">
                <a:effectLst/>
                <a:latin typeface="MS Gothic" panose="020B0609070205080204" pitchFamily="49" charset="-128"/>
                <a:ea typeface="Calibri" panose="020F0502020204030204" pitchFamily="34" charset="0"/>
                <a:cs typeface="MS Gothic" panose="020B0609070205080204" pitchFamily="49" charset="-128"/>
              </a:rPr>
              <a:t>✓</a:t>
            </a:r>
            <a:r>
              <a:rPr lang="it-IT" sz="1800" dirty="0">
                <a:effectLst/>
                <a:latin typeface="Calibri" panose="020F0502020204030204" pitchFamily="34" charset="0"/>
                <a:ea typeface="Calibri" panose="020F0502020204030204" pitchFamily="34" charset="0"/>
                <a:cs typeface="Calibri" panose="020F0502020204030204" pitchFamily="34" charset="0"/>
              </a:rPr>
              <a:t> insegnanti tecnico-pratici non collocati nelle classi di concorso previste dalla tabella B allegata al DPR </a:t>
            </a:r>
            <a:r>
              <a:rPr lang="it-IT" sz="1800" dirty="0" err="1">
                <a:effectLst/>
                <a:latin typeface="Calibri" panose="020F0502020204030204" pitchFamily="34" charset="0"/>
                <a:ea typeface="Calibri" panose="020F0502020204030204" pitchFamily="34" charset="0"/>
                <a:cs typeface="Calibri" panose="020F0502020204030204" pitchFamily="34" charset="0"/>
              </a:rPr>
              <a:t>n.19</a:t>
            </a:r>
            <a:r>
              <a:rPr lang="it-IT" sz="1800" dirty="0">
                <a:effectLst/>
                <a:latin typeface="Calibri" panose="020F0502020204030204" pitchFamily="34" charset="0"/>
                <a:ea typeface="Calibri" panose="020F0502020204030204" pitchFamily="34" charset="0"/>
                <a:cs typeface="Calibri" panose="020F0502020204030204" pitchFamily="34" charset="0"/>
              </a:rPr>
              <a:t>/2016, che possono essere utilizzati ai sensi dell’art. 14 comma 17 della legge </a:t>
            </a:r>
            <a:r>
              <a:rPr lang="it-IT" sz="1800" dirty="0" err="1">
                <a:effectLst/>
                <a:latin typeface="Calibri" panose="020F0502020204030204" pitchFamily="34" charset="0"/>
                <a:ea typeface="Calibri" panose="020F0502020204030204" pitchFamily="34" charset="0"/>
                <a:cs typeface="Calibri" panose="020F0502020204030204" pitchFamily="34" charset="0"/>
              </a:rPr>
              <a:t>n.135</a:t>
            </a:r>
            <a:r>
              <a:rPr lang="it-IT" sz="1800" dirty="0">
                <a:effectLst/>
                <a:latin typeface="Calibri" panose="020F0502020204030204" pitchFamily="34" charset="0"/>
                <a:ea typeface="Calibri" panose="020F0502020204030204" pitchFamily="34" charset="0"/>
                <a:cs typeface="Calibri" panose="020F0502020204030204" pitchFamily="34" charset="0"/>
              </a:rPr>
              <a:t>/2012, su posti disponibili ricorrendo le condizioni previste con riguardo alle abilitazioni, ai titoli di studio e alla specializzazione sul sostegno; </a:t>
            </a:r>
          </a:p>
          <a:p>
            <a:pPr algn="just">
              <a:spcAft>
                <a:spcPts val="300"/>
              </a:spcAft>
            </a:pPr>
            <a:r>
              <a:rPr lang="en-US" sz="1800" dirty="0">
                <a:effectLst/>
                <a:latin typeface="MS Gothic" panose="020B0609070205080204" pitchFamily="49" charset="-128"/>
                <a:ea typeface="Calibri" panose="020F0502020204030204" pitchFamily="34" charset="0"/>
                <a:cs typeface="MS Gothic" panose="020B0609070205080204" pitchFamily="49" charset="-128"/>
              </a:rPr>
              <a:t>✓</a:t>
            </a:r>
            <a:r>
              <a:rPr lang="it-IT" sz="1800" dirty="0">
                <a:effectLst/>
                <a:latin typeface="Calibri" panose="020F0502020204030204" pitchFamily="34" charset="0"/>
                <a:ea typeface="Calibri" panose="020F0502020204030204" pitchFamily="34" charset="0"/>
                <a:cs typeface="Calibri" panose="020F0502020204030204" pitchFamily="34" charset="0"/>
              </a:rPr>
              <a:t> insegnanti tecnico-pratici appartenenti a classi di concorso in esubero in possesso di un titolo di studio che consenta l’accesso ad altra classe di concorso, sia essa appartenente alla tabella A, che alla tabella B del DPR 19/16 e successive modifiche, sono utilizzati sulle relative disponibilità per le quali hanno titolo, nei limiti della permanenza di situazione di esubero provinciale della classe di concorso o dell’area di provenienza. Nel caso di utilizzazione in classi di concorso della tabella A, sarà attribuito il maggior trattamento economico spettante; </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itolo 1">
            <a:extLst>
              <a:ext uri="{FF2B5EF4-FFF2-40B4-BE49-F238E27FC236}">
                <a16:creationId xmlns:a16="http://schemas.microsoft.com/office/drawing/2014/main" xmlns="" id="{3195075E-A842-A334-6C07-6D8AE668DF26}"/>
              </a:ext>
            </a:extLst>
          </p:cNvPr>
          <p:cNvSpPr>
            <a:spLocks noGrp="1"/>
          </p:cNvSpPr>
          <p:nvPr>
            <p:ph type="title"/>
          </p:nvPr>
        </p:nvSpPr>
        <p:spPr>
          <a:xfrm>
            <a:off x="155510" y="349900"/>
            <a:ext cx="11880980" cy="457200"/>
          </a:xfrm>
        </p:spPr>
        <p:txBody>
          <a:bodyPr>
            <a:noAutofit/>
          </a:bodyPr>
          <a:lstStyle/>
          <a:p>
            <a:pPr algn="ctr">
              <a:lnSpc>
                <a:spcPct val="115000"/>
              </a:lnSpc>
              <a:spcAft>
                <a:spcPts val="1000"/>
              </a:spcAft>
            </a:pPr>
            <a:r>
              <a:rPr lang="it-IT" sz="3400" b="1" dirty="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rPr>
              <a:t>UTILIZZAZIONI</a:t>
            </a:r>
            <a:endParaRPr lang="it-IT" sz="3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Immagine 1">
            <a:extLst>
              <a:ext uri="{FF2B5EF4-FFF2-40B4-BE49-F238E27FC236}">
                <a16:creationId xmlns:a16="http://schemas.microsoft.com/office/drawing/2014/main" xmlns="" id="{2CE2493C-D8C5-60A0-B43F-7795919FDBAB}"/>
              </a:ext>
            </a:extLst>
          </p:cNvPr>
          <p:cNvPicPr>
            <a:picLocks noChangeAspect="1"/>
          </p:cNvPicPr>
          <p:nvPr/>
        </p:nvPicPr>
        <p:blipFill>
          <a:blip r:embed="rId2"/>
          <a:stretch>
            <a:fillRect/>
          </a:stretch>
        </p:blipFill>
        <p:spPr>
          <a:xfrm>
            <a:off x="11180500" y="244578"/>
            <a:ext cx="855990" cy="562522"/>
          </a:xfrm>
          <a:prstGeom prst="rect">
            <a:avLst/>
          </a:prstGeom>
        </p:spPr>
      </p:pic>
      <p:sp>
        <p:nvSpPr>
          <p:cNvPr id="4" name="Segnaposto numero diapositiva 3">
            <a:extLst>
              <a:ext uri="{FF2B5EF4-FFF2-40B4-BE49-F238E27FC236}">
                <a16:creationId xmlns:a16="http://schemas.microsoft.com/office/drawing/2014/main" xmlns="" id="{56FFA9F4-7546-786F-636C-C3DA63650B79}"/>
              </a:ext>
            </a:extLst>
          </p:cNvPr>
          <p:cNvSpPr>
            <a:spLocks noGrp="1"/>
          </p:cNvSpPr>
          <p:nvPr>
            <p:ph type="sldNum" sz="quarter" idx="12"/>
          </p:nvPr>
        </p:nvSpPr>
        <p:spPr>
          <a:xfrm>
            <a:off x="10968928" y="6534110"/>
            <a:ext cx="946264" cy="365125"/>
          </a:xfrm>
        </p:spPr>
        <p:txBody>
          <a:bodyPr/>
          <a:lstStyle/>
          <a:p>
            <a:pPr algn="r"/>
            <a:fld id="{4FAB73BC-B049-4115-A692-8D63A059BFB8}" type="slidenum">
              <a:rPr lang="en-US" sz="1600" smtClean="0">
                <a:latin typeface="Calibri" panose="020F0502020204030204" pitchFamily="34" charset="0"/>
                <a:cs typeface="Calibri" panose="020F0502020204030204" pitchFamily="34" charset="0"/>
              </a:rPr>
              <a:pPr algn="r"/>
              <a:t>13</a:t>
            </a:fld>
            <a:endParaRPr lang="en-US" sz="1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xmlns="" val="21803549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3" name="Rettangolo 2">
            <a:extLst>
              <a:ext uri="{FF2B5EF4-FFF2-40B4-BE49-F238E27FC236}">
                <a16:creationId xmlns:a16="http://schemas.microsoft.com/office/drawing/2014/main" xmlns="" id="{958B8D65-EF38-47D0-AC9A-E8443962D6E3}"/>
              </a:ext>
            </a:extLst>
          </p:cNvPr>
          <p:cNvSpPr/>
          <p:nvPr/>
        </p:nvSpPr>
        <p:spPr>
          <a:xfrm>
            <a:off x="0" y="859761"/>
            <a:ext cx="12192000" cy="6334141"/>
          </a:xfrm>
          <a:prstGeom prst="rect">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spcAft>
                <a:spcPts val="300"/>
              </a:spcAft>
            </a:pPr>
            <a:r>
              <a:rPr lang="en-US" sz="1800" dirty="0">
                <a:effectLst/>
                <a:latin typeface="MS Gothic" panose="020B0609070205080204" pitchFamily="49" charset="-128"/>
                <a:ea typeface="Calibri" panose="020F0502020204030204" pitchFamily="34" charset="0"/>
                <a:cs typeface="MS Gothic" panose="020B0609070205080204" pitchFamily="49" charset="-128"/>
              </a:rPr>
              <a:t>✓</a:t>
            </a:r>
            <a:r>
              <a:rPr lang="it-IT" sz="1800" dirty="0">
                <a:effectLst/>
                <a:latin typeface="Calibri" panose="020F0502020204030204" pitchFamily="34" charset="0"/>
                <a:ea typeface="Calibri" panose="020F0502020204030204" pitchFamily="34" charset="0"/>
                <a:cs typeface="Calibri" panose="020F0502020204030204" pitchFamily="34" charset="0"/>
              </a:rPr>
              <a:t> docenti, anche non in esubero, in possesso dei requisiti indicati nei commi 1 e 2 dell’</a:t>
            </a:r>
            <a:r>
              <a:rPr lang="it-IT" sz="1800" dirty="0" err="1">
                <a:effectLst/>
                <a:latin typeface="Calibri" panose="020F0502020204030204" pitchFamily="34" charset="0"/>
                <a:ea typeface="Calibri" panose="020F0502020204030204" pitchFamily="34" charset="0"/>
                <a:cs typeface="Calibri" panose="020F0502020204030204" pitchFamily="34" charset="0"/>
              </a:rPr>
              <a:t>art.3</a:t>
            </a:r>
            <a:r>
              <a:rPr lang="it-IT" sz="1800" dirty="0">
                <a:effectLst/>
                <a:latin typeface="Calibri" panose="020F0502020204030204" pitchFamily="34" charset="0"/>
                <a:ea typeface="Calibri" panose="020F0502020204030204" pitchFamily="34" charset="0"/>
                <a:cs typeface="Calibri" panose="020F0502020204030204" pitchFamily="34" charset="0"/>
              </a:rPr>
              <a:t> del DM </a:t>
            </a:r>
            <a:r>
              <a:rPr lang="it-IT" sz="1800" dirty="0" err="1">
                <a:effectLst/>
                <a:latin typeface="Calibri" panose="020F0502020204030204" pitchFamily="34" charset="0"/>
                <a:ea typeface="Calibri" panose="020F0502020204030204" pitchFamily="34" charset="0"/>
                <a:cs typeface="Calibri" panose="020F0502020204030204" pitchFamily="34" charset="0"/>
              </a:rPr>
              <a:t>n.8</a:t>
            </a:r>
            <a:r>
              <a:rPr lang="it-IT" sz="1800" dirty="0">
                <a:effectLst/>
                <a:latin typeface="Calibri" panose="020F0502020204030204" pitchFamily="34" charset="0"/>
                <a:ea typeface="Calibri" panose="020F0502020204030204" pitchFamily="34" charset="0"/>
                <a:cs typeface="Calibri" panose="020F0502020204030204" pitchFamily="34" charset="0"/>
              </a:rPr>
              <a:t>/2011, riguardante la pratica musicale nella scuola primaria, che chiedono di essere utilizzati, in particolare nella scuola primaria anche organizzata in rete, per la diffusione della cultura e della pratica musicale; </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300"/>
              </a:spcAft>
            </a:pPr>
            <a:r>
              <a:rPr lang="en-US" sz="1800" dirty="0">
                <a:effectLst/>
                <a:latin typeface="MS Gothic" panose="020B0609070205080204" pitchFamily="49" charset="-128"/>
                <a:ea typeface="Calibri" panose="020F0502020204030204" pitchFamily="34" charset="0"/>
                <a:cs typeface="MS Gothic" panose="020B0609070205080204" pitchFamily="49" charset="-128"/>
              </a:rPr>
              <a:t>✓</a:t>
            </a:r>
            <a:r>
              <a:rPr lang="it-IT" sz="1800" dirty="0">
                <a:effectLst/>
                <a:latin typeface="Calibri" panose="020F0502020204030204" pitchFamily="34" charset="0"/>
                <a:ea typeface="Calibri" panose="020F0502020204030204" pitchFamily="34" charset="0"/>
                <a:cs typeface="Calibri" panose="020F0502020204030204" pitchFamily="34" charset="0"/>
              </a:rPr>
              <a:t> docenti che, pur non essendo soprannumerari, appartengono a classi di concorso o posti in esubero nella provincia, sono utilizzati a domanda, nei limiti dell’esubero, in altra classe di concorso o posti anche di grado diverso di istruzione per i quali siano in possesso del titolo valido per la mobilità professionale; </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300"/>
              </a:spcAft>
            </a:pPr>
            <a:r>
              <a:rPr lang="en-US" sz="1800" dirty="0">
                <a:effectLst/>
                <a:latin typeface="MS Gothic" panose="020B0609070205080204" pitchFamily="49" charset="-128"/>
                <a:ea typeface="Calibri" panose="020F0502020204030204" pitchFamily="34" charset="0"/>
                <a:cs typeface="MS Gothic" panose="020B0609070205080204" pitchFamily="49" charset="-128"/>
              </a:rPr>
              <a:t>✓</a:t>
            </a:r>
            <a:r>
              <a:rPr lang="it-IT" sz="1800" dirty="0">
                <a:effectLst/>
                <a:latin typeface="Calibri" panose="020F0502020204030204" pitchFamily="34" charset="0"/>
                <a:ea typeface="Calibri" panose="020F0502020204030204" pitchFamily="34" charset="0"/>
                <a:cs typeface="Calibri" panose="020F0502020204030204" pitchFamily="34" charset="0"/>
              </a:rPr>
              <a:t> personale titolare su provincia, appartenente a classe di concorso o ruolo in esubero, viene utilizzato anche d’ufficio in altra classe di concorso o posto, comunque nell’ambito di un unico grado di istruzione; </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300"/>
              </a:spcAft>
            </a:pPr>
            <a:r>
              <a:rPr lang="en-US" sz="1800" dirty="0">
                <a:effectLst/>
                <a:latin typeface="MS Gothic" panose="020B0609070205080204" pitchFamily="49" charset="-128"/>
                <a:ea typeface="Calibri" panose="020F0502020204030204" pitchFamily="34" charset="0"/>
                <a:cs typeface="MS Gothic" panose="020B0609070205080204" pitchFamily="49" charset="-128"/>
              </a:rPr>
              <a:t>✓</a:t>
            </a:r>
            <a:r>
              <a:rPr lang="it-IT" sz="1800" dirty="0">
                <a:effectLst/>
                <a:latin typeface="Calibri" panose="020F0502020204030204" pitchFamily="34" charset="0"/>
                <a:ea typeface="Calibri" panose="020F0502020204030204" pitchFamily="34" charset="0"/>
                <a:cs typeface="Calibri" panose="020F0502020204030204" pitchFamily="34" charset="0"/>
              </a:rPr>
              <a:t> personale docente che al termine delle operazioni di mobilità dovesse risultare ancora in esubero nazionale, e sia rimasto in carico alla provincia di immissione in ruolo, viene assegnato d’ufficio ad una scuola al termine di tutte le operazioni previste anche in soprannumero.</a:t>
            </a:r>
          </a:p>
          <a:p>
            <a:pPr algn="just">
              <a:spcAft>
                <a:spcPts val="300"/>
              </a:spcAft>
            </a:pPr>
            <a:endParaRPr lang="it-IT" sz="900" dirty="0">
              <a:effectLst/>
              <a:latin typeface="Calibri" panose="020F0502020204030204" pitchFamily="34" charset="0"/>
              <a:ea typeface="Calibri" panose="020F0502020204030204" pitchFamily="34" charset="0"/>
              <a:cs typeface="Calibri" panose="020F0502020204030204" pitchFamily="34" charset="0"/>
            </a:endParaRPr>
          </a:p>
          <a:p>
            <a:pPr>
              <a:spcAft>
                <a:spcPts val="300"/>
              </a:spcAft>
            </a:pPr>
            <a:r>
              <a:rPr lang="it-IT" sz="1800" b="1" i="1" dirty="0">
                <a:effectLst/>
                <a:latin typeface="Calibri" panose="020F0502020204030204" pitchFamily="34" charset="0"/>
                <a:ea typeface="Calibri" panose="020F0502020204030204" pitchFamily="34" charset="0"/>
                <a:cs typeface="Times New Roman" panose="02020603050405020304" pitchFamily="18" charset="0"/>
              </a:rPr>
              <a:t>Punteggi per l’utilizzazione</a:t>
            </a:r>
          </a:p>
          <a:p>
            <a:pPr>
              <a:spcAft>
                <a:spcPts val="300"/>
              </a:spcAft>
            </a:pPr>
            <a:endParaRPr lang="it-IT" sz="90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300"/>
              </a:spcAft>
            </a:pPr>
            <a:r>
              <a:rPr lang="it-IT" sz="1800" dirty="0">
                <a:effectLst/>
                <a:latin typeface="Calibri" panose="020F0502020204030204" pitchFamily="34" charset="0"/>
                <a:ea typeface="Calibri" panose="020F0502020204030204" pitchFamily="34" charset="0"/>
                <a:cs typeface="Times New Roman" panose="02020603050405020304" pitchFamily="18" charset="0"/>
              </a:rPr>
              <a:t>Dalla Tabella di valutazione del </a:t>
            </a:r>
            <a:r>
              <a:rPr lang="it-IT" sz="1800" dirty="0" err="1">
                <a:effectLst/>
                <a:latin typeface="Calibri" panose="020F0502020204030204" pitchFamily="34" charset="0"/>
                <a:ea typeface="Calibri" panose="020F0502020204030204" pitchFamily="34" charset="0"/>
                <a:cs typeface="Times New Roman" panose="02020603050405020304" pitchFamily="18" charset="0"/>
              </a:rPr>
              <a:t>CCNI</a:t>
            </a:r>
            <a:r>
              <a:rPr lang="it-IT" sz="1800" dirty="0">
                <a:effectLst/>
                <a:latin typeface="Calibri" panose="020F0502020204030204" pitchFamily="34" charset="0"/>
                <a:ea typeface="Calibri" panose="020F0502020204030204" pitchFamily="34" charset="0"/>
                <a:cs typeface="Times New Roman" panose="02020603050405020304" pitchFamily="18" charset="0"/>
              </a:rPr>
              <a:t> dell’8 luglio 2020 si evidenziano i punteggi rispettivamente per ciascuna voce ricompresa nelle tre sezioni distinte: </a:t>
            </a:r>
          </a:p>
          <a:p>
            <a:pPr algn="just">
              <a:spcAft>
                <a:spcPts val="300"/>
              </a:spcAft>
            </a:pPr>
            <a:r>
              <a:rPr lang="it-IT" sz="1800" dirty="0">
                <a:effectLst/>
                <a:latin typeface="Calibri" panose="020F0502020204030204" pitchFamily="34" charset="0"/>
                <a:ea typeface="Calibri" panose="020F0502020204030204" pitchFamily="34" charset="0"/>
                <a:cs typeface="Times New Roman" panose="02020603050405020304" pitchFamily="18" charset="0"/>
              </a:rPr>
              <a:t>• Anzianità di servizio; </a:t>
            </a:r>
          </a:p>
          <a:p>
            <a:pPr algn="just">
              <a:spcAft>
                <a:spcPts val="300"/>
              </a:spcAft>
            </a:pPr>
            <a:r>
              <a:rPr lang="it-IT" sz="1800" dirty="0">
                <a:effectLst/>
                <a:latin typeface="Calibri" panose="020F0502020204030204" pitchFamily="34" charset="0"/>
                <a:ea typeface="Calibri" panose="020F0502020204030204" pitchFamily="34" charset="0"/>
                <a:cs typeface="Times New Roman" panose="02020603050405020304" pitchFamily="18" charset="0"/>
              </a:rPr>
              <a:t>• Esigenze di famiglia; </a:t>
            </a:r>
          </a:p>
          <a:p>
            <a:pPr algn="just">
              <a:spcAft>
                <a:spcPts val="300"/>
              </a:spcAft>
            </a:pPr>
            <a:r>
              <a:rPr lang="it-IT" sz="1800" dirty="0">
                <a:effectLst/>
                <a:latin typeface="Calibri" panose="020F0502020204030204" pitchFamily="34" charset="0"/>
                <a:ea typeface="Calibri" panose="020F0502020204030204" pitchFamily="34" charset="0"/>
                <a:cs typeface="Times New Roman" panose="02020603050405020304" pitchFamily="18" charset="0"/>
              </a:rPr>
              <a:t>• Titoli generali; </a:t>
            </a:r>
          </a:p>
          <a:p>
            <a:pPr marL="285750" indent="-285750" algn="just">
              <a:spcAft>
                <a:spcPts val="300"/>
              </a:spcAft>
              <a:buFont typeface="Arial" panose="020B0604020202020204" pitchFamily="34" charset="0"/>
              <a:buChar char="•"/>
            </a:pP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itolo 1">
            <a:extLst>
              <a:ext uri="{FF2B5EF4-FFF2-40B4-BE49-F238E27FC236}">
                <a16:creationId xmlns:a16="http://schemas.microsoft.com/office/drawing/2014/main" xmlns="" id="{3195075E-A842-A334-6C07-6D8AE668DF26}"/>
              </a:ext>
            </a:extLst>
          </p:cNvPr>
          <p:cNvSpPr>
            <a:spLocks noGrp="1"/>
          </p:cNvSpPr>
          <p:nvPr>
            <p:ph type="title"/>
          </p:nvPr>
        </p:nvSpPr>
        <p:spPr>
          <a:xfrm>
            <a:off x="155510" y="349900"/>
            <a:ext cx="11880980" cy="457200"/>
          </a:xfrm>
        </p:spPr>
        <p:txBody>
          <a:bodyPr>
            <a:noAutofit/>
          </a:bodyPr>
          <a:lstStyle/>
          <a:p>
            <a:pPr algn="ctr">
              <a:lnSpc>
                <a:spcPct val="115000"/>
              </a:lnSpc>
              <a:spcAft>
                <a:spcPts val="1000"/>
              </a:spcAft>
            </a:pPr>
            <a:r>
              <a:rPr lang="it-IT" sz="3400" b="1" dirty="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rPr>
              <a:t>UTILIZZAZIONI</a:t>
            </a:r>
            <a:endParaRPr lang="it-IT" sz="3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Immagine 1">
            <a:extLst>
              <a:ext uri="{FF2B5EF4-FFF2-40B4-BE49-F238E27FC236}">
                <a16:creationId xmlns:a16="http://schemas.microsoft.com/office/drawing/2014/main" xmlns="" id="{6700E26B-86BB-CC9A-06D1-679CE9F90BE1}"/>
              </a:ext>
            </a:extLst>
          </p:cNvPr>
          <p:cNvPicPr>
            <a:picLocks noChangeAspect="1"/>
          </p:cNvPicPr>
          <p:nvPr/>
        </p:nvPicPr>
        <p:blipFill>
          <a:blip r:embed="rId2"/>
          <a:stretch>
            <a:fillRect/>
          </a:stretch>
        </p:blipFill>
        <p:spPr>
          <a:xfrm>
            <a:off x="11180500" y="297239"/>
            <a:ext cx="855990" cy="562522"/>
          </a:xfrm>
          <a:prstGeom prst="rect">
            <a:avLst/>
          </a:prstGeom>
        </p:spPr>
      </p:pic>
      <p:sp>
        <p:nvSpPr>
          <p:cNvPr id="4" name="Segnaposto numero diapositiva 3">
            <a:extLst>
              <a:ext uri="{FF2B5EF4-FFF2-40B4-BE49-F238E27FC236}">
                <a16:creationId xmlns:a16="http://schemas.microsoft.com/office/drawing/2014/main" xmlns="" id="{D5504C96-6F66-1D84-537C-5FE83C65B44D}"/>
              </a:ext>
            </a:extLst>
          </p:cNvPr>
          <p:cNvSpPr>
            <a:spLocks noGrp="1"/>
          </p:cNvSpPr>
          <p:nvPr>
            <p:ph type="sldNum" sz="quarter" idx="12"/>
          </p:nvPr>
        </p:nvSpPr>
        <p:spPr>
          <a:xfrm>
            <a:off x="10985498" y="6560761"/>
            <a:ext cx="946264" cy="365125"/>
          </a:xfrm>
        </p:spPr>
        <p:txBody>
          <a:bodyPr/>
          <a:lstStyle/>
          <a:p>
            <a:pPr algn="r"/>
            <a:fld id="{4FAB73BC-B049-4115-A692-8D63A059BFB8}" type="slidenum">
              <a:rPr lang="en-US" sz="1600" smtClean="0">
                <a:latin typeface="Calibri" panose="020F0502020204030204" pitchFamily="34" charset="0"/>
                <a:cs typeface="Calibri" panose="020F0502020204030204" pitchFamily="34" charset="0"/>
              </a:rPr>
              <a:pPr algn="r"/>
              <a:t>14</a:t>
            </a:fld>
            <a:endParaRPr lang="en-US" sz="1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xmlns="" val="9958907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3" name="Rettangolo 2">
            <a:extLst>
              <a:ext uri="{FF2B5EF4-FFF2-40B4-BE49-F238E27FC236}">
                <a16:creationId xmlns:a16="http://schemas.microsoft.com/office/drawing/2014/main" xmlns="" id="{958B8D65-EF38-47D0-AC9A-E8443962D6E3}"/>
              </a:ext>
            </a:extLst>
          </p:cNvPr>
          <p:cNvSpPr/>
          <p:nvPr/>
        </p:nvSpPr>
        <p:spPr>
          <a:xfrm>
            <a:off x="0" y="970384"/>
            <a:ext cx="12192000" cy="6223518"/>
          </a:xfrm>
          <a:prstGeom prst="rect">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spcAft>
                <a:spcPts val="300"/>
              </a:spcAft>
            </a:pPr>
            <a:endParaRPr lang="it-IT" sz="1800" dirty="0">
              <a:effectLst/>
              <a:latin typeface="Calibri" panose="020F0502020204030204" pitchFamily="34" charset="0"/>
              <a:ea typeface="Calibri" panose="020F0502020204030204" pitchFamily="34" charset="0"/>
              <a:cs typeface="Calibri" panose="020F0502020204030204" pitchFamily="34" charset="0"/>
            </a:endParaRPr>
          </a:p>
          <a:p>
            <a:pPr>
              <a:spcAft>
                <a:spcPts val="300"/>
              </a:spcAft>
            </a:pPr>
            <a:endParaRPr lang="it-IT" b="1" i="1"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300"/>
              </a:spcAft>
            </a:pPr>
            <a:r>
              <a:rPr lang="it-IT" sz="1800" dirty="0">
                <a:effectLst/>
                <a:latin typeface="Calibri" panose="020F0502020204030204" pitchFamily="34" charset="0"/>
                <a:ea typeface="Calibri" panose="020F0502020204030204" pitchFamily="34" charset="0"/>
                <a:cs typeface="Times New Roman" panose="02020603050405020304" pitchFamily="18" charset="0"/>
              </a:rPr>
              <a:t>La lavoratrice vittima di violenza di genere inserita in percorsi specifici di protezione di cui all’art. 24 comma 1 del decreto legislativo 15 giugno 2015 n. 80, ovver</a:t>
            </a:r>
            <a:r>
              <a:rPr lang="it-IT" dirty="0">
                <a:latin typeface="Calibri" panose="020F0502020204030204" pitchFamily="34" charset="0"/>
                <a:ea typeface="Calibri" panose="020F0502020204030204" pitchFamily="34" charset="0"/>
                <a:cs typeface="Times New Roman" panose="02020603050405020304" pitchFamily="18" charset="0"/>
              </a:rPr>
              <a:t>o in presenza di atto del tribunale che attesta la specifica condizione, può presentare domanda di mobilità annuale per una provincia o comune diverso da quello di residenza, salvo il caso di comuni con più distretti sub-comunali ovvero nel caso di violenza riconducibile al luogo di lavoro per lo stesso comune del luogo di lavoro.</a:t>
            </a:r>
          </a:p>
          <a:p>
            <a:pPr algn="just">
              <a:spcAft>
                <a:spcPts val="300"/>
              </a:spcAft>
            </a:pPr>
            <a:endParaRPr lang="it-IT"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300"/>
              </a:spcAft>
            </a:pPr>
            <a:endParaRPr lang="it-IT"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300"/>
              </a:spcAft>
            </a:pPr>
            <a:endParaRPr lang="it-IT"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300"/>
              </a:spcAft>
            </a:pPr>
            <a:endParaRPr lang="it-IT"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300"/>
              </a:spcAft>
            </a:pPr>
            <a:endParaRPr lang="it-IT"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300"/>
              </a:spcAft>
            </a:pPr>
            <a:endParaRPr lang="it-IT"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300"/>
              </a:spcAft>
            </a:pPr>
            <a:endParaRPr lang="it-IT"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300"/>
              </a:spcAft>
            </a:pPr>
            <a:endParaRPr lang="it-IT"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300"/>
              </a:spcAft>
            </a:pPr>
            <a:endParaRPr lang="it-IT"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300"/>
              </a:spcAft>
            </a:pPr>
            <a:endParaRPr lang="it-IT"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300"/>
              </a:spcAft>
            </a:pP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300"/>
              </a:spcAft>
            </a:pP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300"/>
              </a:spcAft>
            </a:pP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itolo 1">
            <a:extLst>
              <a:ext uri="{FF2B5EF4-FFF2-40B4-BE49-F238E27FC236}">
                <a16:creationId xmlns:a16="http://schemas.microsoft.com/office/drawing/2014/main" xmlns="" id="{3195075E-A842-A334-6C07-6D8AE668DF26}"/>
              </a:ext>
            </a:extLst>
          </p:cNvPr>
          <p:cNvSpPr>
            <a:spLocks noGrp="1"/>
          </p:cNvSpPr>
          <p:nvPr>
            <p:ph type="title"/>
          </p:nvPr>
        </p:nvSpPr>
        <p:spPr>
          <a:xfrm>
            <a:off x="155510" y="349900"/>
            <a:ext cx="11880980" cy="457200"/>
          </a:xfrm>
        </p:spPr>
        <p:txBody>
          <a:bodyPr>
            <a:noAutofit/>
          </a:bodyPr>
          <a:lstStyle/>
          <a:p>
            <a:pPr algn="ctr">
              <a:lnSpc>
                <a:spcPct val="115000"/>
              </a:lnSpc>
              <a:spcAft>
                <a:spcPts val="1000"/>
              </a:spcAft>
            </a:pPr>
            <a:r>
              <a:rPr lang="it-IT" sz="3400" b="1" dirty="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rPr>
              <a:t>DONNE VITTIME DI VIOLENZA</a:t>
            </a:r>
            <a:endParaRPr lang="it-IT" sz="3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Immagine 1">
            <a:extLst>
              <a:ext uri="{FF2B5EF4-FFF2-40B4-BE49-F238E27FC236}">
                <a16:creationId xmlns:a16="http://schemas.microsoft.com/office/drawing/2014/main" xmlns="" id="{6700E26B-86BB-CC9A-06D1-679CE9F90BE1}"/>
              </a:ext>
            </a:extLst>
          </p:cNvPr>
          <p:cNvPicPr>
            <a:picLocks noChangeAspect="1"/>
          </p:cNvPicPr>
          <p:nvPr/>
        </p:nvPicPr>
        <p:blipFill>
          <a:blip r:embed="rId2"/>
          <a:stretch>
            <a:fillRect/>
          </a:stretch>
        </p:blipFill>
        <p:spPr>
          <a:xfrm>
            <a:off x="11180500" y="297239"/>
            <a:ext cx="855990" cy="562522"/>
          </a:xfrm>
          <a:prstGeom prst="rect">
            <a:avLst/>
          </a:prstGeom>
        </p:spPr>
      </p:pic>
      <p:sp>
        <p:nvSpPr>
          <p:cNvPr id="4" name="Segnaposto numero diapositiva 3">
            <a:extLst>
              <a:ext uri="{FF2B5EF4-FFF2-40B4-BE49-F238E27FC236}">
                <a16:creationId xmlns:a16="http://schemas.microsoft.com/office/drawing/2014/main" xmlns="" id="{3344EAE8-1EF8-615B-7548-FD90B294207E}"/>
              </a:ext>
            </a:extLst>
          </p:cNvPr>
          <p:cNvSpPr>
            <a:spLocks noGrp="1"/>
          </p:cNvSpPr>
          <p:nvPr>
            <p:ph type="sldNum" sz="quarter" idx="12"/>
          </p:nvPr>
        </p:nvSpPr>
        <p:spPr>
          <a:xfrm>
            <a:off x="10985498" y="6560761"/>
            <a:ext cx="946264" cy="365125"/>
          </a:xfrm>
        </p:spPr>
        <p:txBody>
          <a:bodyPr/>
          <a:lstStyle/>
          <a:p>
            <a:pPr algn="r"/>
            <a:fld id="{4FAB73BC-B049-4115-A692-8D63A059BFB8}" type="slidenum">
              <a:rPr lang="en-US" sz="1600" smtClean="0">
                <a:latin typeface="Calibri" panose="020F0502020204030204" pitchFamily="34" charset="0"/>
                <a:cs typeface="Calibri" panose="020F0502020204030204" pitchFamily="34" charset="0"/>
              </a:rPr>
              <a:pPr algn="r"/>
              <a:t>15</a:t>
            </a:fld>
            <a:endParaRPr lang="en-US" sz="1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xmlns="" val="8194878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3" name="Rettangolo 2">
            <a:extLst>
              <a:ext uri="{FF2B5EF4-FFF2-40B4-BE49-F238E27FC236}">
                <a16:creationId xmlns:a16="http://schemas.microsoft.com/office/drawing/2014/main" xmlns="" id="{958B8D65-EF38-47D0-AC9A-E8443962D6E3}"/>
              </a:ext>
            </a:extLst>
          </p:cNvPr>
          <p:cNvSpPr/>
          <p:nvPr/>
        </p:nvSpPr>
        <p:spPr>
          <a:xfrm>
            <a:off x="0" y="970384"/>
            <a:ext cx="12192000" cy="6223518"/>
          </a:xfrm>
          <a:prstGeom prst="rect">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it-IT" sz="1800" kern="150" dirty="0">
                <a:effectLst/>
                <a:latin typeface="Calibri" panose="020F0502020204030204" pitchFamily="34" charset="0"/>
                <a:ea typeface="NSimSun" panose="02010609030101010101" pitchFamily="49" charset="-122"/>
                <a:cs typeface="Calibri" panose="020F0502020204030204" pitchFamily="34" charset="0"/>
              </a:rPr>
              <a:t>Per l’anno scolastico 2024/25 il personale ATA a Tempo indeterminato , può presentare domanda di assegnazione provvisoria per i seguenti motivi ( art. 17 del </a:t>
            </a:r>
            <a:r>
              <a:rPr lang="it-IT" sz="1800" kern="150" dirty="0" err="1">
                <a:effectLst/>
                <a:latin typeface="Calibri" panose="020F0502020204030204" pitchFamily="34" charset="0"/>
                <a:ea typeface="NSimSun" panose="02010609030101010101" pitchFamily="49" charset="-122"/>
                <a:cs typeface="Calibri" panose="020F0502020204030204" pitchFamily="34" charset="0"/>
              </a:rPr>
              <a:t>CCNI</a:t>
            </a:r>
            <a:r>
              <a:rPr lang="it-IT" sz="1800" kern="150" dirty="0">
                <a:effectLst/>
                <a:latin typeface="Calibri" panose="020F0502020204030204" pitchFamily="34" charset="0"/>
                <a:ea typeface="NSimSun" panose="02010609030101010101" pitchFamily="49" charset="-122"/>
                <a:cs typeface="Calibri" panose="020F0502020204030204" pitchFamily="34" charset="0"/>
              </a:rPr>
              <a:t> 2019/22):</a:t>
            </a:r>
          </a:p>
          <a:p>
            <a:pPr algn="just"/>
            <a:r>
              <a:rPr lang="it-IT" sz="1800" kern="150" dirty="0">
                <a:effectLst/>
                <a:latin typeface="Calibri" panose="020F0502020204030204" pitchFamily="34" charset="0"/>
                <a:ea typeface="NSimSun" panose="02010609030101010101" pitchFamily="49" charset="-122"/>
                <a:cs typeface="Calibri" panose="020F0502020204030204" pitchFamily="34" charset="0"/>
              </a:rPr>
              <a:t> </a:t>
            </a:r>
          </a:p>
          <a:p>
            <a:pPr marL="285750" indent="-285750" algn="just">
              <a:buFont typeface="Calibri" panose="020F0502020204030204" pitchFamily="34" charset="0"/>
              <a:buChar char="-"/>
            </a:pPr>
            <a:r>
              <a:rPr lang="it-IT" sz="1800" kern="150" dirty="0">
                <a:effectLst/>
                <a:latin typeface="Calibri" panose="020F0502020204030204" pitchFamily="34" charset="0"/>
                <a:ea typeface="NSimSun" panose="02010609030101010101" pitchFamily="49" charset="-122"/>
                <a:cs typeface="Calibri" panose="020F0502020204030204" pitchFamily="34" charset="0"/>
              </a:rPr>
              <a:t>ricongiungimento ai figli o agli affidati di minore età con provvedimento   giudiziario;</a:t>
            </a:r>
          </a:p>
          <a:p>
            <a:pPr marL="285750" indent="-285750" algn="just">
              <a:buFont typeface="Calibri" panose="020F0502020204030204" pitchFamily="34" charset="0"/>
              <a:buChar char="-"/>
            </a:pPr>
            <a:r>
              <a:rPr lang="it-IT" sz="1800" kern="150" dirty="0">
                <a:effectLst/>
                <a:latin typeface="Calibri" panose="020F0502020204030204" pitchFamily="34" charset="0"/>
                <a:ea typeface="NSimSun" panose="02010609030101010101" pitchFamily="49" charset="-122"/>
                <a:cs typeface="Calibri" panose="020F0502020204030204" pitchFamily="34" charset="0"/>
              </a:rPr>
              <a:t>ricongiungimento al coniuge o alla parte dell’unione civile o al convivente di  fatto;</a:t>
            </a:r>
          </a:p>
          <a:p>
            <a:pPr marL="285750" indent="-285750" algn="just">
              <a:buFont typeface="Calibri" panose="020F0502020204030204" pitchFamily="34" charset="0"/>
              <a:buChar char="-"/>
            </a:pPr>
            <a:r>
              <a:rPr lang="it-IT" sz="1800" kern="150" dirty="0">
                <a:effectLst/>
                <a:latin typeface="Calibri" panose="020F0502020204030204" pitchFamily="34" charset="0"/>
                <a:ea typeface="NSimSun" panose="02010609030101010101" pitchFamily="49" charset="-122"/>
                <a:cs typeface="Calibri" panose="020F0502020204030204" pitchFamily="34" charset="0"/>
              </a:rPr>
              <a:t>ricongiungimento a parenti e agli affini conviventi purché la stabilità della convivenza risulti da certificazione anagrafica;</a:t>
            </a:r>
          </a:p>
          <a:p>
            <a:pPr marL="285750" indent="-285750" algn="just">
              <a:buFont typeface="Calibri" panose="020F0502020204030204" pitchFamily="34" charset="0"/>
              <a:buChar char="-"/>
            </a:pPr>
            <a:r>
              <a:rPr lang="it-IT" sz="1800" kern="150" dirty="0">
                <a:effectLst/>
                <a:latin typeface="Calibri" panose="020F0502020204030204" pitchFamily="34" charset="0"/>
                <a:ea typeface="NSimSun" panose="02010609030101010101" pitchFamily="49" charset="-122"/>
                <a:cs typeface="Calibri" panose="020F0502020204030204" pitchFamily="34" charset="0"/>
              </a:rPr>
              <a:t>gravi esigenze di salute del richiedente comprovate da idonea certificazione sanitaria;</a:t>
            </a:r>
          </a:p>
          <a:p>
            <a:pPr marL="285750" indent="-285750" algn="just">
              <a:buFont typeface="Calibri" panose="020F0502020204030204" pitchFamily="34" charset="0"/>
              <a:buChar char="-"/>
            </a:pPr>
            <a:r>
              <a:rPr lang="it-IT" sz="1800" kern="150" dirty="0">
                <a:effectLst/>
                <a:latin typeface="Calibri" panose="020F0502020204030204" pitchFamily="34" charset="0"/>
                <a:ea typeface="NSimSun" panose="02010609030101010101" pitchFamily="49" charset="-122"/>
                <a:cs typeface="Calibri" panose="020F0502020204030204" pitchFamily="34" charset="0"/>
              </a:rPr>
              <a:t>ricongiungimento al genitore (anche non convivente)</a:t>
            </a:r>
          </a:p>
          <a:p>
            <a:pPr algn="just"/>
            <a:r>
              <a:rPr lang="it-IT" sz="1800" kern="150" dirty="0">
                <a:effectLst/>
                <a:latin typeface="Calibri" panose="020F0502020204030204" pitchFamily="34" charset="0"/>
                <a:ea typeface="NSimSun" panose="02010609030101010101" pitchFamily="49" charset="-122"/>
                <a:cs typeface="Calibri" panose="020F0502020204030204" pitchFamily="34" charset="0"/>
              </a:rPr>
              <a:t> </a:t>
            </a:r>
          </a:p>
          <a:p>
            <a:pPr algn="just"/>
            <a:r>
              <a:rPr lang="it-IT" sz="1800" kern="150" dirty="0">
                <a:effectLst/>
                <a:latin typeface="Calibri" panose="020F0502020204030204" pitchFamily="34" charset="0"/>
                <a:ea typeface="NSimSun" panose="02010609030101010101" pitchFamily="49" charset="-122"/>
                <a:cs typeface="Calibri" panose="020F0502020204030204" pitchFamily="34" charset="0"/>
              </a:rPr>
              <a:t>Il personale sceglie liberamente a quale famigliare tra quelli indicati dalla norma intende ricongiungersi  (es. il lavoratore coniugato può anche scegliere di ricongiungersi ad altro famigliare (es. figli o genitore).</a:t>
            </a:r>
          </a:p>
          <a:p>
            <a:pPr algn="just"/>
            <a:r>
              <a:rPr lang="it-IT" sz="1800" kern="150" dirty="0">
                <a:effectLst/>
                <a:latin typeface="Calibri" panose="020F0502020204030204" pitchFamily="34" charset="0"/>
                <a:ea typeface="NSimSun" panose="02010609030101010101" pitchFamily="49" charset="-122"/>
                <a:cs typeface="Calibri" panose="020F0502020204030204" pitchFamily="34" charset="0"/>
              </a:rPr>
              <a:t>Inoltre, ai fini del ricongiungimento al coniuge/parte dell’unione civile, genitore o figlio non è più necessaria la convivenza è, invece, obbligatoria per il ricongiungimento al convivente di fatto o ad altri parenti o affini (es. nonna, zio , </a:t>
            </a:r>
            <a:r>
              <a:rPr lang="it-IT" sz="1800" kern="150" dirty="0" err="1">
                <a:effectLst/>
                <a:latin typeface="Calibri" panose="020F0502020204030204" pitchFamily="34" charset="0"/>
                <a:ea typeface="NSimSun" panose="02010609030101010101" pitchFamily="49" charset="-122"/>
                <a:cs typeface="Calibri" panose="020F0502020204030204" pitchFamily="34" charset="0"/>
              </a:rPr>
              <a:t>ecc</a:t>
            </a:r>
            <a:r>
              <a:rPr lang="it-IT" sz="1800" kern="150" dirty="0">
                <a:effectLst/>
                <a:latin typeface="Calibri" panose="020F0502020204030204" pitchFamily="34" charset="0"/>
                <a:ea typeface="NSimSun" panose="02010609030101010101" pitchFamily="49" charset="-122"/>
                <a:cs typeface="Calibri" panose="020F0502020204030204" pitchFamily="34" charset="0"/>
              </a:rPr>
              <a:t> .)</a:t>
            </a:r>
          </a:p>
          <a:p>
            <a:pPr algn="just"/>
            <a:r>
              <a:rPr lang="it-IT" sz="1800" kern="150" dirty="0">
                <a:effectLst/>
                <a:latin typeface="Calibri" panose="020F0502020204030204" pitchFamily="34" charset="0"/>
                <a:ea typeface="NSimSun" panose="02010609030101010101" pitchFamily="49" charset="-122"/>
                <a:cs typeface="Calibri" panose="020F0502020204030204" pitchFamily="34" charset="0"/>
              </a:rPr>
              <a:t> </a:t>
            </a:r>
          </a:p>
          <a:p>
            <a:pPr algn="just"/>
            <a:r>
              <a:rPr lang="it-IT" sz="1800" kern="150" dirty="0">
                <a:effectLst/>
                <a:latin typeface="Calibri" panose="020F0502020204030204" pitchFamily="34" charset="0"/>
                <a:ea typeface="NSimSun" panose="02010609030101010101" pitchFamily="49" charset="-122"/>
                <a:cs typeface="Calibri" panose="020F0502020204030204" pitchFamily="34" charset="0"/>
              </a:rPr>
              <a:t>L’assegnazione provvisoria non è possibile chiederla all’interno del Comune di titolarità.</a:t>
            </a:r>
          </a:p>
          <a:p>
            <a:pPr algn="just"/>
            <a:endParaRPr lang="it-IT" sz="1800" kern="150" dirty="0">
              <a:effectLst/>
              <a:latin typeface="Calibri" panose="020F0502020204030204" pitchFamily="34" charset="0"/>
              <a:ea typeface="NSimSun" panose="02010609030101010101" pitchFamily="49" charset="-122"/>
              <a:cs typeface="Calibri" panose="020F0502020204030204" pitchFamily="34" charset="0"/>
            </a:endParaRPr>
          </a:p>
          <a:p>
            <a:pPr algn="just"/>
            <a:r>
              <a:rPr lang="it-IT" sz="1800" kern="150" dirty="0">
                <a:effectLst/>
                <a:latin typeface="Calibri" panose="020F0502020204030204" pitchFamily="34" charset="0"/>
                <a:ea typeface="NSimSun" panose="02010609030101010101" pitchFamily="49" charset="-122"/>
                <a:cs typeface="Calibri" panose="020F0502020204030204" pitchFamily="34" charset="0"/>
              </a:rPr>
              <a:t>E’ possibile </a:t>
            </a:r>
            <a:r>
              <a:rPr lang="it-IT" kern="150" dirty="0">
                <a:latin typeface="Calibri" panose="020F0502020204030204" pitchFamily="34" charset="0"/>
                <a:ea typeface="NSimSun" panose="02010609030101010101" pitchFamily="49" charset="-122"/>
                <a:cs typeface="Calibri" panose="020F0502020204030204" pitchFamily="34" charset="0"/>
              </a:rPr>
              <a:t>invece </a:t>
            </a:r>
            <a:r>
              <a:rPr lang="it-IT" sz="1800" kern="150" dirty="0">
                <a:effectLst/>
                <a:latin typeface="Calibri" panose="020F0502020204030204" pitchFamily="34" charset="0"/>
                <a:ea typeface="NSimSun" panose="02010609030101010101" pitchFamily="49" charset="-122"/>
                <a:cs typeface="Calibri" panose="020F0502020204030204" pitchFamily="34" charset="0"/>
              </a:rPr>
              <a:t>se si è titolari in città metropolitana con distretti sub comunali (es. Napoli, Roma).</a:t>
            </a:r>
          </a:p>
        </p:txBody>
      </p:sp>
      <p:sp>
        <p:nvSpPr>
          <p:cNvPr id="6" name="Titolo 1">
            <a:extLst>
              <a:ext uri="{FF2B5EF4-FFF2-40B4-BE49-F238E27FC236}">
                <a16:creationId xmlns:a16="http://schemas.microsoft.com/office/drawing/2014/main" xmlns="" id="{3195075E-A842-A334-6C07-6D8AE668DF26}"/>
              </a:ext>
            </a:extLst>
          </p:cNvPr>
          <p:cNvSpPr>
            <a:spLocks noGrp="1"/>
          </p:cNvSpPr>
          <p:nvPr>
            <p:ph type="title"/>
          </p:nvPr>
        </p:nvSpPr>
        <p:spPr>
          <a:xfrm>
            <a:off x="155510" y="349900"/>
            <a:ext cx="11405119" cy="457200"/>
          </a:xfrm>
        </p:spPr>
        <p:txBody>
          <a:bodyPr>
            <a:noAutofit/>
          </a:bodyPr>
          <a:lstStyle/>
          <a:p>
            <a:pPr algn="ctr">
              <a:lnSpc>
                <a:spcPct val="115000"/>
              </a:lnSpc>
              <a:spcAft>
                <a:spcPts val="1000"/>
              </a:spcAft>
            </a:pPr>
            <a:r>
              <a:rPr lang="it-IT" sz="3200" b="1" dirty="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rPr>
              <a:t>UTILIZZAZIONI E ASSEGNAZIONI PROVVISORIE PERSONALE ATA</a:t>
            </a:r>
            <a:endParaRPr lang="it-IT" sz="32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Immagine 1">
            <a:extLst>
              <a:ext uri="{FF2B5EF4-FFF2-40B4-BE49-F238E27FC236}">
                <a16:creationId xmlns:a16="http://schemas.microsoft.com/office/drawing/2014/main" xmlns="" id="{6700E26B-86BB-CC9A-06D1-679CE9F90BE1}"/>
              </a:ext>
            </a:extLst>
          </p:cNvPr>
          <p:cNvPicPr>
            <a:picLocks noChangeAspect="1"/>
          </p:cNvPicPr>
          <p:nvPr/>
        </p:nvPicPr>
        <p:blipFill>
          <a:blip r:embed="rId2"/>
          <a:stretch>
            <a:fillRect/>
          </a:stretch>
        </p:blipFill>
        <p:spPr>
          <a:xfrm>
            <a:off x="11180500" y="297239"/>
            <a:ext cx="855990" cy="562522"/>
          </a:xfrm>
          <a:prstGeom prst="rect">
            <a:avLst/>
          </a:prstGeom>
        </p:spPr>
      </p:pic>
      <p:sp>
        <p:nvSpPr>
          <p:cNvPr id="4" name="Segnaposto numero diapositiva 3">
            <a:extLst>
              <a:ext uri="{FF2B5EF4-FFF2-40B4-BE49-F238E27FC236}">
                <a16:creationId xmlns:a16="http://schemas.microsoft.com/office/drawing/2014/main" xmlns="" id="{DEBC46E6-A397-59BD-AE0A-81F2840BB223}"/>
              </a:ext>
            </a:extLst>
          </p:cNvPr>
          <p:cNvSpPr>
            <a:spLocks noGrp="1"/>
          </p:cNvSpPr>
          <p:nvPr>
            <p:ph type="sldNum" sz="quarter" idx="12"/>
          </p:nvPr>
        </p:nvSpPr>
        <p:spPr>
          <a:xfrm>
            <a:off x="11087497" y="6560761"/>
            <a:ext cx="946264" cy="365125"/>
          </a:xfrm>
        </p:spPr>
        <p:txBody>
          <a:bodyPr/>
          <a:lstStyle/>
          <a:p>
            <a:pPr algn="r"/>
            <a:fld id="{4FAB73BC-B049-4115-A692-8D63A059BFB8}" type="slidenum">
              <a:rPr lang="en-US" sz="1600" smtClean="0">
                <a:latin typeface="Calibri" panose="020F0502020204030204" pitchFamily="34" charset="0"/>
                <a:cs typeface="Calibri" panose="020F0502020204030204" pitchFamily="34" charset="0"/>
              </a:rPr>
              <a:pPr algn="r"/>
              <a:t>16</a:t>
            </a:fld>
            <a:endParaRPr lang="en-US" sz="1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xmlns="" val="9811341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3" name="Rettangolo 2">
            <a:extLst>
              <a:ext uri="{FF2B5EF4-FFF2-40B4-BE49-F238E27FC236}">
                <a16:creationId xmlns:a16="http://schemas.microsoft.com/office/drawing/2014/main" xmlns="" id="{958B8D65-EF38-47D0-AC9A-E8443962D6E3}"/>
              </a:ext>
            </a:extLst>
          </p:cNvPr>
          <p:cNvSpPr/>
          <p:nvPr/>
        </p:nvSpPr>
        <p:spPr>
          <a:xfrm>
            <a:off x="0" y="970384"/>
            <a:ext cx="12192000" cy="6223518"/>
          </a:xfrm>
          <a:prstGeom prst="rect">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it-IT" u="sng" kern="150" dirty="0">
                <a:effectLst/>
                <a:latin typeface="Calibri" panose="020F0502020204030204" pitchFamily="34" charset="0"/>
                <a:ea typeface="NSimSun" panose="02010609030101010101" pitchFamily="49" charset="-122"/>
                <a:cs typeface="Calibri" panose="020F0502020204030204" pitchFamily="34" charset="0"/>
              </a:rPr>
              <a:t>PUNTEGGI PER L’ASSEGNAZIONE PROVVISORIA:</a:t>
            </a:r>
            <a:endParaRPr lang="it-IT" kern="150" dirty="0">
              <a:effectLst/>
              <a:latin typeface="Calibri" panose="020F0502020204030204" pitchFamily="34" charset="0"/>
              <a:ea typeface="NSimSun" panose="02010609030101010101" pitchFamily="49" charset="-122"/>
              <a:cs typeface="Calibri" panose="020F0502020204030204" pitchFamily="34" charset="0"/>
            </a:endParaRPr>
          </a:p>
          <a:p>
            <a:pPr algn="just"/>
            <a:r>
              <a:rPr lang="it-IT" kern="150" dirty="0">
                <a:effectLst/>
                <a:latin typeface="Calibri" panose="020F0502020204030204" pitchFamily="34" charset="0"/>
                <a:ea typeface="NSimSun" panose="02010609030101010101" pitchFamily="49" charset="-122"/>
                <a:cs typeface="Calibri" panose="020F0502020204030204" pitchFamily="34" charset="0"/>
              </a:rPr>
              <a:t> </a:t>
            </a:r>
          </a:p>
          <a:p>
            <a:pPr marL="342900" indent="-342900" algn="just">
              <a:buFont typeface="+mj-lt"/>
              <a:buAutoNum type="alphaLcParenR"/>
            </a:pPr>
            <a:r>
              <a:rPr lang="it-IT" kern="150" dirty="0">
                <a:effectLst/>
                <a:latin typeface="Calibri" panose="020F0502020204030204" pitchFamily="34" charset="0"/>
                <a:ea typeface="NSimSun" panose="02010609030101010101" pitchFamily="49" charset="-122"/>
                <a:cs typeface="Calibri" panose="020F0502020204030204" pitchFamily="34" charset="0"/>
              </a:rPr>
              <a:t>per ricongiungimento al famigliare – Punti 24  Il punteggio spetta per il comune di residenza della persona a cui si chiede il ricongiungimento a condizione che alla data di presentazione della  domanda vi risiedano effettivamente con iscrizione anagrafica da almeno 3 mesi.</a:t>
            </a:r>
          </a:p>
          <a:p>
            <a:pPr marL="342900" indent="-342900" algn="just">
              <a:buFont typeface="+mj-lt"/>
              <a:buAutoNum type="alphaLcParenR"/>
            </a:pPr>
            <a:r>
              <a:rPr lang="it-IT" kern="150" dirty="0">
                <a:effectLst/>
                <a:latin typeface="Calibri" panose="020F0502020204030204" pitchFamily="34" charset="0"/>
                <a:ea typeface="NSimSun" panose="02010609030101010101" pitchFamily="49" charset="-122"/>
                <a:cs typeface="Calibri" panose="020F0502020204030204" pitchFamily="34" charset="0"/>
              </a:rPr>
              <a:t>per ogni figlio di età inferiore ai 6 anni ossia che compie i 6 anni tra il 1 Gennaio e il 31 Dicembre 2024 ( si prescinde dalla residenza) PUNTI 16 </a:t>
            </a:r>
          </a:p>
          <a:p>
            <a:pPr marL="342900" indent="-342900" algn="just">
              <a:buFont typeface="+mj-lt"/>
              <a:buAutoNum type="alphaLcParenR"/>
            </a:pPr>
            <a:r>
              <a:rPr lang="it-IT" kern="150" dirty="0">
                <a:effectLst/>
                <a:latin typeface="Calibri" panose="020F0502020204030204" pitchFamily="34" charset="0"/>
                <a:ea typeface="NSimSun" panose="02010609030101010101" pitchFamily="49" charset="-122"/>
                <a:cs typeface="Calibri" panose="020F0502020204030204" pitchFamily="34" charset="0"/>
              </a:rPr>
              <a:t>Per ogni figlio di età superiore ai 6 anni e inferiore ai 18 anni   PUNTI 12</a:t>
            </a:r>
          </a:p>
          <a:p>
            <a:pPr algn="just"/>
            <a:r>
              <a:rPr lang="it-IT" kern="150" dirty="0">
                <a:effectLst/>
                <a:latin typeface="Calibri" panose="020F0502020204030204" pitchFamily="34" charset="0"/>
                <a:ea typeface="NSimSun" panose="02010609030101010101" pitchFamily="49" charset="-122"/>
                <a:cs typeface="Calibri" panose="020F0502020204030204" pitchFamily="34" charset="0"/>
              </a:rPr>
              <a:t> </a:t>
            </a:r>
          </a:p>
          <a:p>
            <a:pPr algn="just"/>
            <a:r>
              <a:rPr lang="it-IT" kern="150" dirty="0">
                <a:effectLst/>
                <a:latin typeface="Calibri" panose="020F0502020204030204" pitchFamily="34" charset="0"/>
                <a:ea typeface="NSimSun" panose="02010609030101010101" pitchFamily="49" charset="-122"/>
                <a:cs typeface="Calibri" panose="020F0502020204030204" pitchFamily="34" charset="0"/>
              </a:rPr>
              <a:t>NON VENGONO VALUTATI I TITOLI E L’ ANZIANITA’ DI SERVIZIO</a:t>
            </a:r>
          </a:p>
          <a:p>
            <a:pPr algn="just"/>
            <a:r>
              <a:rPr lang="it-IT" kern="150" dirty="0">
                <a:effectLst/>
                <a:latin typeface="Calibri" panose="020F0502020204030204" pitchFamily="34" charset="0"/>
                <a:ea typeface="NSimSun" panose="02010609030101010101" pitchFamily="49" charset="-122"/>
                <a:cs typeface="Calibri" panose="020F0502020204030204" pitchFamily="34" charset="0"/>
              </a:rPr>
              <a:t>  </a:t>
            </a:r>
          </a:p>
          <a:p>
            <a:pPr algn="just"/>
            <a:r>
              <a:rPr lang="it-IT" u="sng" kern="150" dirty="0">
                <a:effectLst/>
                <a:latin typeface="Calibri" panose="020F0502020204030204" pitchFamily="34" charset="0"/>
                <a:ea typeface="NSimSun" panose="02010609030101010101" pitchFamily="49" charset="-122"/>
                <a:cs typeface="Calibri" panose="020F0502020204030204" pitchFamily="34" charset="0"/>
              </a:rPr>
              <a:t>COMPILAZIONE DELLA DOMANDA</a:t>
            </a:r>
          </a:p>
          <a:p>
            <a:pPr algn="just"/>
            <a:endParaRPr lang="it-IT" kern="150" dirty="0">
              <a:latin typeface="Calibri" panose="020F0502020204030204" pitchFamily="34" charset="0"/>
              <a:ea typeface="NSimSun" panose="02010609030101010101" pitchFamily="49" charset="-122"/>
              <a:cs typeface="Calibri" panose="020F0502020204030204" pitchFamily="34" charset="0"/>
            </a:endParaRPr>
          </a:p>
          <a:p>
            <a:pPr algn="just"/>
            <a:r>
              <a:rPr lang="it-IT" kern="150" dirty="0">
                <a:effectLst/>
                <a:latin typeface="Calibri" panose="020F0502020204030204" pitchFamily="34" charset="0"/>
                <a:ea typeface="NSimSun" panose="02010609030101010101" pitchFamily="49" charset="-122"/>
                <a:cs typeface="Calibri" panose="020F0502020204030204" pitchFamily="34" charset="0"/>
              </a:rPr>
              <a:t>PREFERENZE:</a:t>
            </a:r>
          </a:p>
          <a:p>
            <a:pPr algn="just"/>
            <a:r>
              <a:rPr lang="it-IT" kern="150" dirty="0">
                <a:effectLst/>
                <a:latin typeface="Calibri" panose="020F0502020204030204" pitchFamily="34" charset="0"/>
                <a:ea typeface="NSimSun" panose="02010609030101010101" pitchFamily="49" charset="-122"/>
                <a:cs typeface="Calibri" panose="020F0502020204030204" pitchFamily="34" charset="0"/>
              </a:rPr>
              <a:t>E’ possibile indicare fino a 15 preferenze, è possibile scegliere tra:</a:t>
            </a:r>
          </a:p>
          <a:p>
            <a:pPr algn="just"/>
            <a:r>
              <a:rPr lang="it-IT" kern="150" dirty="0">
                <a:effectLst/>
                <a:latin typeface="Calibri" panose="020F0502020204030204" pitchFamily="34" charset="0"/>
                <a:ea typeface="NSimSun" panose="02010609030101010101" pitchFamily="49" charset="-122"/>
                <a:cs typeface="Calibri" panose="020F0502020204030204" pitchFamily="34" charset="0"/>
              </a:rPr>
              <a:t>- SCUOLE</a:t>
            </a:r>
          </a:p>
          <a:p>
            <a:pPr algn="just"/>
            <a:r>
              <a:rPr lang="it-IT" kern="150" dirty="0">
                <a:effectLst/>
                <a:latin typeface="Calibri" panose="020F0502020204030204" pitchFamily="34" charset="0"/>
                <a:ea typeface="NSimSun" panose="02010609030101010101" pitchFamily="49" charset="-122"/>
                <a:cs typeface="Calibri" panose="020F0502020204030204" pitchFamily="34" charset="0"/>
              </a:rPr>
              <a:t>- COMUNI</a:t>
            </a:r>
          </a:p>
          <a:p>
            <a:pPr algn="just"/>
            <a:r>
              <a:rPr lang="it-IT" kern="150" dirty="0">
                <a:effectLst/>
                <a:latin typeface="Calibri" panose="020F0502020204030204" pitchFamily="34" charset="0"/>
                <a:ea typeface="NSimSun" panose="02010609030101010101" pitchFamily="49" charset="-122"/>
                <a:cs typeface="Calibri" panose="020F0502020204030204" pitchFamily="34" charset="0"/>
              </a:rPr>
              <a:t>- DISTRETTI</a:t>
            </a:r>
          </a:p>
          <a:p>
            <a:pPr algn="just"/>
            <a:r>
              <a:rPr lang="it-IT" kern="150" dirty="0">
                <a:effectLst/>
                <a:latin typeface="Calibri" panose="020F0502020204030204" pitchFamily="34" charset="0"/>
                <a:ea typeface="NSimSun" panose="02010609030101010101" pitchFamily="49" charset="-122"/>
                <a:cs typeface="Calibri" panose="020F0502020204030204" pitchFamily="34" charset="0"/>
              </a:rPr>
              <a:t>- Codice PROVINCIA</a:t>
            </a:r>
          </a:p>
          <a:p>
            <a:r>
              <a:rPr lang="it-IT" kern="150" dirty="0">
                <a:effectLst/>
                <a:latin typeface="Calibri" panose="020F0502020204030204" pitchFamily="34" charset="0"/>
                <a:ea typeface="NSimSun" panose="02010609030101010101" pitchFamily="49" charset="-122"/>
                <a:cs typeface="Calibri" panose="020F0502020204030204" pitchFamily="34" charset="0"/>
              </a:rPr>
              <a:t> </a:t>
            </a:r>
          </a:p>
          <a:p>
            <a:r>
              <a:rPr lang="it-IT" kern="150" dirty="0">
                <a:effectLst/>
                <a:latin typeface="Calibri" panose="020F0502020204030204" pitchFamily="34" charset="0"/>
                <a:ea typeface="NSimSun" panose="02010609030101010101" pitchFamily="49" charset="-122"/>
                <a:cs typeface="Calibri" panose="020F0502020204030204" pitchFamily="34" charset="0"/>
              </a:rPr>
              <a:t> </a:t>
            </a:r>
          </a:p>
        </p:txBody>
      </p:sp>
      <p:sp>
        <p:nvSpPr>
          <p:cNvPr id="6" name="Titolo 1">
            <a:extLst>
              <a:ext uri="{FF2B5EF4-FFF2-40B4-BE49-F238E27FC236}">
                <a16:creationId xmlns:a16="http://schemas.microsoft.com/office/drawing/2014/main" xmlns="" id="{3195075E-A842-A334-6C07-6D8AE668DF26}"/>
              </a:ext>
            </a:extLst>
          </p:cNvPr>
          <p:cNvSpPr>
            <a:spLocks noGrp="1"/>
          </p:cNvSpPr>
          <p:nvPr>
            <p:ph type="title"/>
          </p:nvPr>
        </p:nvSpPr>
        <p:spPr>
          <a:xfrm>
            <a:off x="155510" y="349900"/>
            <a:ext cx="11405119" cy="457200"/>
          </a:xfrm>
        </p:spPr>
        <p:txBody>
          <a:bodyPr>
            <a:noAutofit/>
          </a:bodyPr>
          <a:lstStyle/>
          <a:p>
            <a:pPr algn="ctr">
              <a:lnSpc>
                <a:spcPct val="115000"/>
              </a:lnSpc>
              <a:spcAft>
                <a:spcPts val="1000"/>
              </a:spcAft>
            </a:pPr>
            <a:r>
              <a:rPr lang="it-IT" sz="3200" b="1" dirty="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rPr>
              <a:t>UTILIZZAZIONI E ASSEGNAZIONI PROVVISORIE PERSONALE ATA</a:t>
            </a:r>
            <a:endParaRPr lang="it-IT" sz="32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Immagine 1">
            <a:extLst>
              <a:ext uri="{FF2B5EF4-FFF2-40B4-BE49-F238E27FC236}">
                <a16:creationId xmlns:a16="http://schemas.microsoft.com/office/drawing/2014/main" xmlns="" id="{6700E26B-86BB-CC9A-06D1-679CE9F90BE1}"/>
              </a:ext>
            </a:extLst>
          </p:cNvPr>
          <p:cNvPicPr>
            <a:picLocks noChangeAspect="1"/>
          </p:cNvPicPr>
          <p:nvPr/>
        </p:nvPicPr>
        <p:blipFill>
          <a:blip r:embed="rId2"/>
          <a:stretch>
            <a:fillRect/>
          </a:stretch>
        </p:blipFill>
        <p:spPr>
          <a:xfrm>
            <a:off x="11180500" y="297239"/>
            <a:ext cx="855990" cy="562522"/>
          </a:xfrm>
          <a:prstGeom prst="rect">
            <a:avLst/>
          </a:prstGeom>
        </p:spPr>
      </p:pic>
      <p:sp>
        <p:nvSpPr>
          <p:cNvPr id="4" name="Segnaposto numero diapositiva 3">
            <a:extLst>
              <a:ext uri="{FF2B5EF4-FFF2-40B4-BE49-F238E27FC236}">
                <a16:creationId xmlns:a16="http://schemas.microsoft.com/office/drawing/2014/main" xmlns="" id="{E11979CE-A9D9-D330-A3EB-7C40DD9845A4}"/>
              </a:ext>
            </a:extLst>
          </p:cNvPr>
          <p:cNvSpPr>
            <a:spLocks noGrp="1"/>
          </p:cNvSpPr>
          <p:nvPr>
            <p:ph type="sldNum" sz="quarter" idx="12"/>
          </p:nvPr>
        </p:nvSpPr>
        <p:spPr>
          <a:xfrm>
            <a:off x="10938846" y="6508100"/>
            <a:ext cx="946264" cy="365125"/>
          </a:xfrm>
        </p:spPr>
        <p:txBody>
          <a:bodyPr/>
          <a:lstStyle/>
          <a:p>
            <a:pPr algn="r"/>
            <a:fld id="{4FAB73BC-B049-4115-A692-8D63A059BFB8}" type="slidenum">
              <a:rPr lang="en-US" sz="1600" smtClean="0">
                <a:latin typeface="Calibri" panose="020F0502020204030204" pitchFamily="34" charset="0"/>
                <a:cs typeface="Calibri" panose="020F0502020204030204" pitchFamily="34" charset="0"/>
              </a:rPr>
              <a:pPr algn="r"/>
              <a:t>17</a:t>
            </a:fld>
            <a:endParaRPr lang="en-US" sz="1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xmlns="" val="11978040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3" name="Rettangolo 2">
            <a:extLst>
              <a:ext uri="{FF2B5EF4-FFF2-40B4-BE49-F238E27FC236}">
                <a16:creationId xmlns:a16="http://schemas.microsoft.com/office/drawing/2014/main" xmlns="" id="{958B8D65-EF38-47D0-AC9A-E8443962D6E3}"/>
              </a:ext>
            </a:extLst>
          </p:cNvPr>
          <p:cNvSpPr/>
          <p:nvPr/>
        </p:nvSpPr>
        <p:spPr>
          <a:xfrm>
            <a:off x="0" y="970384"/>
            <a:ext cx="12192000" cy="6223518"/>
          </a:xfrm>
          <a:prstGeom prst="rect">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it-IT" kern="150" dirty="0">
                <a:effectLst/>
                <a:latin typeface="Calibri" panose="020F0502020204030204" pitchFamily="34" charset="0"/>
                <a:ea typeface="NSimSun" panose="02010609030101010101" pitchFamily="49" charset="-122"/>
                <a:cs typeface="Calibri" panose="020F0502020204030204" pitchFamily="34" charset="0"/>
              </a:rPr>
              <a:t>La prima preferenza espressa deve essere obbligatoriamente il Comune di ricongiungimento o singole scuole ubicate nel predetto Comune.</a:t>
            </a:r>
          </a:p>
          <a:p>
            <a:pPr algn="just"/>
            <a:r>
              <a:rPr lang="it-IT" kern="150" dirty="0">
                <a:effectLst/>
                <a:latin typeface="Calibri" panose="020F0502020204030204" pitchFamily="34" charset="0"/>
                <a:ea typeface="NSimSun" panose="02010609030101010101" pitchFamily="49" charset="-122"/>
                <a:cs typeface="Calibri" panose="020F0502020204030204" pitchFamily="34" charset="0"/>
              </a:rPr>
              <a:t>Nel caso in cui si intendono esprimere preferenze anche per altro Comune è obbligatorio inserire il codice del comune di ricongiungimento prima di una qualsiasi preferenza riferita ad altro Comune</a:t>
            </a:r>
          </a:p>
          <a:p>
            <a:endParaRPr lang="it-IT" kern="150" dirty="0">
              <a:latin typeface="Calibri" panose="020F0502020204030204" pitchFamily="34" charset="0"/>
              <a:ea typeface="NSimSun" panose="02010609030101010101" pitchFamily="49" charset="-122"/>
              <a:cs typeface="Calibri" panose="020F0502020204030204" pitchFamily="34" charset="0"/>
            </a:endParaRPr>
          </a:p>
          <a:p>
            <a:r>
              <a:rPr lang="it-IT" sz="1800" u="sng" kern="150" dirty="0">
                <a:effectLst/>
                <a:latin typeface="Calibri" panose="020F0502020204030204" pitchFamily="34" charset="0"/>
                <a:ea typeface="NSimSun" panose="02010609030101010101" pitchFamily="49" charset="-122"/>
                <a:cs typeface="Calibri" panose="020F0502020204030204" pitchFamily="34" charset="0"/>
              </a:rPr>
              <a:t>PRECEDENZE:</a:t>
            </a:r>
          </a:p>
          <a:p>
            <a:r>
              <a:rPr lang="it-IT" sz="1800" kern="150" dirty="0">
                <a:effectLst/>
                <a:latin typeface="Calibri" panose="020F0502020204030204" pitchFamily="34" charset="0"/>
                <a:ea typeface="NSimSun" panose="02010609030101010101" pitchFamily="49" charset="-122"/>
                <a:cs typeface="Calibri" panose="020F0502020204030204" pitchFamily="34" charset="0"/>
              </a:rPr>
              <a:t> </a:t>
            </a:r>
          </a:p>
          <a:p>
            <a:pPr algn="just"/>
            <a:r>
              <a:rPr lang="it-IT" sz="1800" kern="150" dirty="0">
                <a:effectLst/>
                <a:latin typeface="Calibri" panose="020F0502020204030204" pitchFamily="34" charset="0"/>
                <a:ea typeface="NSimSun" panose="02010609030101010101" pitchFamily="49" charset="-122"/>
                <a:cs typeface="Calibri" panose="020F0502020204030204" pitchFamily="34" charset="0"/>
              </a:rPr>
              <a:t>Per quanto riguarda il sistema delle precedenze non sono intervenute modifiche, pertanto, si fa riferimento all’articolo 18 del </a:t>
            </a:r>
            <a:r>
              <a:rPr lang="it-IT" sz="1800" kern="150" dirty="0" err="1">
                <a:effectLst/>
                <a:latin typeface="Calibri" panose="020F0502020204030204" pitchFamily="34" charset="0"/>
                <a:ea typeface="NSimSun" panose="02010609030101010101" pitchFamily="49" charset="-122"/>
                <a:cs typeface="Calibri" panose="020F0502020204030204" pitchFamily="34" charset="0"/>
              </a:rPr>
              <a:t>CCNI</a:t>
            </a:r>
            <a:r>
              <a:rPr lang="it-IT" sz="1800" kern="150" dirty="0">
                <a:effectLst/>
                <a:latin typeface="Calibri" panose="020F0502020204030204" pitchFamily="34" charset="0"/>
                <a:ea typeface="NSimSun" panose="02010609030101010101" pitchFamily="49" charset="-122"/>
                <a:cs typeface="Calibri" panose="020F0502020204030204" pitchFamily="34" charset="0"/>
              </a:rPr>
              <a:t> dell’8/7/2020 per gli anni scolastici 2019/20 – 20/21 – 21/22.</a:t>
            </a:r>
          </a:p>
          <a:p>
            <a:r>
              <a:rPr lang="it-IT" sz="1800" kern="150" dirty="0">
                <a:effectLst/>
                <a:latin typeface="Calibri" panose="020F0502020204030204" pitchFamily="34" charset="0"/>
                <a:ea typeface="NSimSun" panose="02010609030101010101" pitchFamily="49" charset="-122"/>
                <a:cs typeface="Calibri" panose="020F0502020204030204" pitchFamily="34" charset="0"/>
              </a:rPr>
              <a:t> </a:t>
            </a:r>
          </a:p>
          <a:p>
            <a:r>
              <a:rPr lang="it-IT" sz="1800" b="1" i="1" kern="150" dirty="0">
                <a:effectLst/>
                <a:latin typeface="Calibri" panose="020F0502020204030204" pitchFamily="34" charset="0"/>
                <a:ea typeface="NSimSun" panose="02010609030101010101" pitchFamily="49" charset="-122"/>
                <a:cs typeface="Calibri" panose="020F0502020204030204" pitchFamily="34" charset="0"/>
              </a:rPr>
              <a:t>Copertura posti vacanti in mancanza del funzionario titolare di incarico </a:t>
            </a:r>
            <a:r>
              <a:rPr lang="it-IT" sz="1800" b="1" i="1" kern="150" dirty="0" err="1">
                <a:effectLst/>
                <a:latin typeface="Calibri" panose="020F0502020204030204" pitchFamily="34" charset="0"/>
                <a:ea typeface="NSimSun" panose="02010609030101010101" pitchFamily="49" charset="-122"/>
                <a:cs typeface="Calibri" panose="020F0502020204030204" pitchFamily="34" charset="0"/>
              </a:rPr>
              <a:t>Dsga</a:t>
            </a:r>
            <a:r>
              <a:rPr lang="it-IT" sz="1800" b="1" i="1" kern="150" dirty="0">
                <a:effectLst/>
                <a:latin typeface="Calibri" panose="020F0502020204030204" pitchFamily="34" charset="0"/>
                <a:ea typeface="NSimSun" panose="02010609030101010101" pitchFamily="49" charset="-122"/>
                <a:cs typeface="Calibri" panose="020F0502020204030204" pitchFamily="34" charset="0"/>
              </a:rPr>
              <a:t>:</a:t>
            </a:r>
          </a:p>
          <a:p>
            <a:r>
              <a:rPr lang="it-IT" sz="1800" kern="150" dirty="0">
                <a:effectLst/>
                <a:latin typeface="Calibri" panose="020F0502020204030204" pitchFamily="34" charset="0"/>
                <a:ea typeface="NSimSun" panose="02010609030101010101" pitchFamily="49" charset="-122"/>
                <a:cs typeface="Calibri" panose="020F0502020204030204" pitchFamily="34" charset="0"/>
              </a:rPr>
              <a:t> </a:t>
            </a:r>
          </a:p>
          <a:p>
            <a:pPr algn="just"/>
            <a:r>
              <a:rPr lang="it-IT" sz="1800" kern="150" dirty="0">
                <a:effectLst/>
                <a:latin typeface="Calibri" panose="020F0502020204030204" pitchFamily="34" charset="0"/>
                <a:ea typeface="NSimSun" panose="02010609030101010101" pitchFamily="49" charset="-122"/>
                <a:cs typeface="Calibri" panose="020F0502020204030204" pitchFamily="34" charset="0"/>
              </a:rPr>
              <a:t>L’intesa sottoscritta il 27 Giugno 2024 (art. 1 comma 10) prevede che in considerazione delle novità introdotte a seguito dell’entrata in vigore del CCNL per quanto concerne l’ordinamento professionale del personale ATA, con specifico riguardo alla previsione della nuova area dei  Funzionari e dell’Elevata Qualificazione, si rende necessario ridefinire le modalità, disciplinate dall’art. 14 </a:t>
            </a:r>
            <a:r>
              <a:rPr lang="it-IT" sz="1800" kern="150" dirty="0" err="1">
                <a:effectLst/>
                <a:latin typeface="Calibri" panose="020F0502020204030204" pitchFamily="34" charset="0"/>
                <a:ea typeface="NSimSun" panose="02010609030101010101" pitchFamily="49" charset="-122"/>
                <a:cs typeface="Calibri" panose="020F0502020204030204" pitchFamily="34" charset="0"/>
              </a:rPr>
              <a:t>CCNI</a:t>
            </a:r>
            <a:r>
              <a:rPr lang="it-IT" sz="1800" kern="150" dirty="0">
                <a:effectLst/>
                <a:latin typeface="Calibri" panose="020F0502020204030204" pitchFamily="34" charset="0"/>
                <a:ea typeface="NSimSun" panose="02010609030101010101" pitchFamily="49" charset="-122"/>
                <a:cs typeface="Calibri" panose="020F0502020204030204" pitchFamily="34" charset="0"/>
              </a:rPr>
              <a:t>, con le quali assicurare la copertura dei posti vacanti e/o disponibili nel caso di mancanza del funzionario titolare di incarico di </a:t>
            </a:r>
            <a:r>
              <a:rPr lang="it-IT" sz="1800" kern="150" dirty="0" err="1">
                <a:effectLst/>
                <a:latin typeface="Calibri" panose="020F0502020204030204" pitchFamily="34" charset="0"/>
                <a:ea typeface="NSimSun" panose="02010609030101010101" pitchFamily="49" charset="-122"/>
                <a:cs typeface="Calibri" panose="020F0502020204030204" pitchFamily="34" charset="0"/>
              </a:rPr>
              <a:t>DSGA</a:t>
            </a:r>
            <a:r>
              <a:rPr lang="it-IT" sz="1800" kern="150" dirty="0">
                <a:effectLst/>
                <a:latin typeface="Calibri" panose="020F0502020204030204" pitchFamily="34" charset="0"/>
                <a:ea typeface="NSimSun" panose="02010609030101010101" pitchFamily="49" charset="-122"/>
                <a:cs typeface="Calibri" panose="020F0502020204030204" pitchFamily="34" charset="0"/>
              </a:rPr>
              <a:t>.</a:t>
            </a:r>
          </a:p>
        </p:txBody>
      </p:sp>
      <p:sp>
        <p:nvSpPr>
          <p:cNvPr id="6" name="Titolo 1">
            <a:extLst>
              <a:ext uri="{FF2B5EF4-FFF2-40B4-BE49-F238E27FC236}">
                <a16:creationId xmlns:a16="http://schemas.microsoft.com/office/drawing/2014/main" xmlns="" id="{3195075E-A842-A334-6C07-6D8AE668DF26}"/>
              </a:ext>
            </a:extLst>
          </p:cNvPr>
          <p:cNvSpPr>
            <a:spLocks noGrp="1"/>
          </p:cNvSpPr>
          <p:nvPr>
            <p:ph type="title"/>
          </p:nvPr>
        </p:nvSpPr>
        <p:spPr>
          <a:xfrm>
            <a:off x="155510" y="349900"/>
            <a:ext cx="11405119" cy="457200"/>
          </a:xfrm>
        </p:spPr>
        <p:txBody>
          <a:bodyPr>
            <a:noAutofit/>
          </a:bodyPr>
          <a:lstStyle/>
          <a:p>
            <a:pPr algn="ctr">
              <a:lnSpc>
                <a:spcPct val="115000"/>
              </a:lnSpc>
              <a:spcAft>
                <a:spcPts val="1000"/>
              </a:spcAft>
            </a:pPr>
            <a:r>
              <a:rPr lang="it-IT" sz="3200" b="1" dirty="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rPr>
              <a:t>UTILIZZAZIONI E ASSEGNAZIONI PROVVISORIE PERSONALE ATA</a:t>
            </a:r>
            <a:endParaRPr lang="it-IT" sz="32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Immagine 1">
            <a:extLst>
              <a:ext uri="{FF2B5EF4-FFF2-40B4-BE49-F238E27FC236}">
                <a16:creationId xmlns:a16="http://schemas.microsoft.com/office/drawing/2014/main" xmlns="" id="{6700E26B-86BB-CC9A-06D1-679CE9F90BE1}"/>
              </a:ext>
            </a:extLst>
          </p:cNvPr>
          <p:cNvPicPr>
            <a:picLocks noChangeAspect="1"/>
          </p:cNvPicPr>
          <p:nvPr/>
        </p:nvPicPr>
        <p:blipFill>
          <a:blip r:embed="rId2"/>
          <a:stretch>
            <a:fillRect/>
          </a:stretch>
        </p:blipFill>
        <p:spPr>
          <a:xfrm>
            <a:off x="11180500" y="297239"/>
            <a:ext cx="855990" cy="562522"/>
          </a:xfrm>
          <a:prstGeom prst="rect">
            <a:avLst/>
          </a:prstGeom>
        </p:spPr>
      </p:pic>
      <p:sp>
        <p:nvSpPr>
          <p:cNvPr id="4" name="Segnaposto numero diapositiva 3">
            <a:extLst>
              <a:ext uri="{FF2B5EF4-FFF2-40B4-BE49-F238E27FC236}">
                <a16:creationId xmlns:a16="http://schemas.microsoft.com/office/drawing/2014/main" xmlns="" id="{B899B74C-0C62-CEA2-06A7-955049B43C96}"/>
              </a:ext>
            </a:extLst>
          </p:cNvPr>
          <p:cNvSpPr>
            <a:spLocks noGrp="1"/>
          </p:cNvSpPr>
          <p:nvPr>
            <p:ph type="sldNum" sz="quarter" idx="12"/>
          </p:nvPr>
        </p:nvSpPr>
        <p:spPr>
          <a:xfrm>
            <a:off x="11087497" y="6560761"/>
            <a:ext cx="946264" cy="365125"/>
          </a:xfrm>
        </p:spPr>
        <p:txBody>
          <a:bodyPr/>
          <a:lstStyle/>
          <a:p>
            <a:pPr algn="r"/>
            <a:fld id="{4FAB73BC-B049-4115-A692-8D63A059BFB8}" type="slidenum">
              <a:rPr lang="en-US" sz="1600" smtClean="0">
                <a:latin typeface="Calibri" panose="020F0502020204030204" pitchFamily="34" charset="0"/>
                <a:cs typeface="Calibri" panose="020F0502020204030204" pitchFamily="34" charset="0"/>
              </a:rPr>
              <a:pPr algn="r"/>
              <a:t>18</a:t>
            </a:fld>
            <a:endParaRPr lang="en-US" sz="1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xmlns="" val="39266573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3" name="Rettangolo 2">
            <a:extLst>
              <a:ext uri="{FF2B5EF4-FFF2-40B4-BE49-F238E27FC236}">
                <a16:creationId xmlns:a16="http://schemas.microsoft.com/office/drawing/2014/main" xmlns="" id="{958B8D65-EF38-47D0-AC9A-E8443962D6E3}"/>
              </a:ext>
            </a:extLst>
          </p:cNvPr>
          <p:cNvSpPr/>
          <p:nvPr/>
        </p:nvSpPr>
        <p:spPr>
          <a:xfrm>
            <a:off x="0" y="859761"/>
            <a:ext cx="12192000" cy="6334141"/>
          </a:xfrm>
          <a:prstGeom prst="rect">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it-IT" sz="1800" kern="150" dirty="0">
                <a:effectLst/>
                <a:latin typeface="Calibri" panose="020F0502020204030204" pitchFamily="34" charset="0"/>
                <a:ea typeface="NSimSun" panose="02010609030101010101" pitchFamily="49" charset="-122"/>
                <a:cs typeface="Calibri" panose="020F0502020204030204" pitchFamily="34" charset="0"/>
              </a:rPr>
              <a:t>Con riguardo alla copertura dei posti vacanti o disponibili per l’intero anno scolastico, l’Ambito territoriale conferisce incarico di </a:t>
            </a:r>
            <a:r>
              <a:rPr lang="it-IT" sz="1800" kern="150" dirty="0" err="1">
                <a:effectLst/>
                <a:latin typeface="Calibri" panose="020F0502020204030204" pitchFamily="34" charset="0"/>
                <a:ea typeface="NSimSun" panose="02010609030101010101" pitchFamily="49" charset="-122"/>
                <a:cs typeface="Calibri" panose="020F0502020204030204" pitchFamily="34" charset="0"/>
              </a:rPr>
              <a:t>DSGA</a:t>
            </a:r>
            <a:r>
              <a:rPr lang="it-IT" sz="1800" kern="150" dirty="0">
                <a:effectLst/>
                <a:latin typeface="Calibri" panose="020F0502020204030204" pitchFamily="34" charset="0"/>
                <a:ea typeface="NSimSun" panose="02010609030101010101" pitchFamily="49" charset="-122"/>
                <a:cs typeface="Calibri" panose="020F0502020204030204" pitchFamily="34" charset="0"/>
              </a:rPr>
              <a:t> secondo il seguente ordine di priorità :</a:t>
            </a:r>
          </a:p>
          <a:p>
            <a:pPr marL="342900" indent="-342900" algn="just">
              <a:buFont typeface="+mj-lt"/>
              <a:buAutoNum type="alphaLcParenR"/>
            </a:pPr>
            <a:endParaRPr lang="it-IT" sz="900" kern="150" dirty="0">
              <a:effectLst/>
              <a:latin typeface="Calibri" panose="020F0502020204030204" pitchFamily="34" charset="0"/>
              <a:ea typeface="NSimSun" panose="02010609030101010101" pitchFamily="49" charset="-122"/>
              <a:cs typeface="Calibri" panose="020F0502020204030204" pitchFamily="34" charset="0"/>
            </a:endParaRPr>
          </a:p>
          <a:p>
            <a:pPr marL="342900" indent="-342900" algn="just">
              <a:buFont typeface="+mj-lt"/>
              <a:buAutoNum type="alphaLcParenR"/>
            </a:pPr>
            <a:r>
              <a:rPr lang="it-IT" sz="1800" kern="150" dirty="0">
                <a:effectLst/>
                <a:latin typeface="Calibri" panose="020F0502020204030204" pitchFamily="34" charset="0"/>
                <a:ea typeface="NSimSun" panose="02010609030101010101" pitchFamily="49" charset="-122"/>
                <a:cs typeface="Calibri" panose="020F0502020204030204" pitchFamily="34" charset="0"/>
              </a:rPr>
              <a:t>ai funzionari, inquadrati nel ruolo di </a:t>
            </a:r>
            <a:r>
              <a:rPr lang="it-IT" sz="1800" kern="150" dirty="0" err="1">
                <a:effectLst/>
                <a:latin typeface="Calibri" panose="020F0502020204030204" pitchFamily="34" charset="0"/>
                <a:ea typeface="NSimSun" panose="02010609030101010101" pitchFamily="49" charset="-122"/>
                <a:cs typeface="Calibri" panose="020F0502020204030204" pitchFamily="34" charset="0"/>
              </a:rPr>
              <a:t>DSGA</a:t>
            </a:r>
            <a:r>
              <a:rPr lang="it-IT" sz="1800" kern="150" dirty="0">
                <a:effectLst/>
                <a:latin typeface="Calibri" panose="020F0502020204030204" pitchFamily="34" charset="0"/>
                <a:ea typeface="NSimSun" panose="02010609030101010101" pitchFamily="49" charset="-122"/>
                <a:cs typeface="Calibri" panose="020F0502020204030204" pitchFamily="34" charset="0"/>
              </a:rPr>
              <a:t> secondo il previgente ordinamento professionale, in situazione di esubero ;</a:t>
            </a:r>
          </a:p>
          <a:p>
            <a:pPr marL="342900" indent="-342900" algn="just">
              <a:buFont typeface="+mj-lt"/>
              <a:buAutoNum type="alphaLcParenR"/>
            </a:pPr>
            <a:r>
              <a:rPr lang="it-IT" sz="1800" kern="150" dirty="0">
                <a:effectLst/>
                <a:latin typeface="Calibri" panose="020F0502020204030204" pitchFamily="34" charset="0"/>
                <a:ea typeface="NSimSun" panose="02010609030101010101" pitchFamily="49" charset="-122"/>
                <a:cs typeface="Calibri" panose="020F0502020204030204" pitchFamily="34" charset="0"/>
              </a:rPr>
              <a:t>ai funzionari di cui all’art. 57, comma 3, lettere a) e b) CCNL sulla base dei criteri definiti in sede di confronto di cui all’art. 30, comma 9, lettera a)5, del CCNL 2019/2021;</a:t>
            </a:r>
          </a:p>
          <a:p>
            <a:pPr marL="342900" indent="-342900" algn="just">
              <a:buFont typeface="+mj-lt"/>
              <a:buAutoNum type="alphaLcParenR"/>
            </a:pPr>
            <a:r>
              <a:rPr lang="it-IT" sz="1800" kern="150" dirty="0">
                <a:effectLst/>
                <a:latin typeface="Calibri" panose="020F0502020204030204" pitchFamily="34" charset="0"/>
                <a:ea typeface="NSimSun" panose="02010609030101010101" pitchFamily="49" charset="-122"/>
                <a:cs typeface="Calibri" panose="020F0502020204030204" pitchFamily="34" charset="0"/>
              </a:rPr>
              <a:t>al personale inserito nella procedura valutativa di progressione all’area dei funzionari e dell’elevata qualificazione, secondo la posizione occupata nella graduatoria di merito e per la durata della stessa;</a:t>
            </a:r>
          </a:p>
          <a:p>
            <a:pPr marL="342900" indent="-342900" algn="just">
              <a:buFont typeface="+mj-lt"/>
              <a:buAutoNum type="alphaLcParenR"/>
            </a:pPr>
            <a:r>
              <a:rPr lang="it-IT" sz="1800" kern="150" dirty="0">
                <a:effectLst/>
                <a:latin typeface="Calibri" panose="020F0502020204030204" pitchFamily="34" charset="0"/>
                <a:ea typeface="NSimSun" panose="02010609030101010101" pitchFamily="49" charset="-122"/>
                <a:cs typeface="Calibri" panose="020F0502020204030204" pitchFamily="34" charset="0"/>
              </a:rPr>
              <a:t>ad Assistenti Amministrativi di ruolo con laurea magistrale ed almeno 5 anni di esperienza maturata nell’Area degli Assistenti e/o nell’equivalente area del precedente sistema di classificazione oppure con Diploma di scuola secondaria di secondo grado ed almeno 10 anni di esperienza maturata nell’Area degli Assistenti e/o nell’equivalente area del precedente sistema di classificazione;</a:t>
            </a:r>
          </a:p>
          <a:p>
            <a:pPr marL="342900" indent="-342900" algn="just">
              <a:buFont typeface="+mj-lt"/>
              <a:buAutoNum type="alphaLcParenR"/>
            </a:pPr>
            <a:r>
              <a:rPr lang="it-IT" sz="1800" kern="150" dirty="0">
                <a:effectLst/>
                <a:latin typeface="Calibri" panose="020F0502020204030204" pitchFamily="34" charset="0"/>
                <a:ea typeface="NSimSun" panose="02010609030101010101" pitchFamily="49" charset="-122"/>
                <a:cs typeface="Calibri" panose="020F0502020204030204" pitchFamily="34" charset="0"/>
              </a:rPr>
              <a:t>ad altro personale di ruolo inquadrato nell’area degli Assistenti Amministrativi con priorità per il personale in possesso della II posizione economica e in subordine della I posizione economica;</a:t>
            </a:r>
          </a:p>
          <a:p>
            <a:pPr marL="342900" indent="-342900" algn="just">
              <a:buFont typeface="+mj-lt"/>
              <a:buAutoNum type="alphaLcParenR"/>
            </a:pPr>
            <a:r>
              <a:rPr lang="it-IT" sz="1800" kern="150" dirty="0">
                <a:effectLst/>
                <a:latin typeface="Calibri" panose="020F0502020204030204" pitchFamily="34" charset="0"/>
                <a:ea typeface="NSimSun" panose="02010609030101010101" pitchFamily="49" charset="-122"/>
                <a:cs typeface="Calibri" panose="020F0502020204030204" pitchFamily="34" charset="0"/>
              </a:rPr>
              <a:t>al personale risultato idoneo nella procedura valutativa di progressione all’area dei funzionari e dell’elevata qualificazione di altre Regioni, graduato secondo il punteggio della propria graduatoria di merito.</a:t>
            </a:r>
          </a:p>
          <a:p>
            <a:pPr algn="just">
              <a:lnSpc>
                <a:spcPts val="500"/>
              </a:lnSpc>
            </a:pPr>
            <a:r>
              <a:rPr lang="it-IT" sz="1800" kern="150" dirty="0">
                <a:effectLst/>
                <a:latin typeface="Calibri" panose="020F0502020204030204" pitchFamily="34" charset="0"/>
                <a:ea typeface="NSimSun" panose="02010609030101010101" pitchFamily="49" charset="-122"/>
                <a:cs typeface="Calibri" panose="020F0502020204030204" pitchFamily="34" charset="0"/>
              </a:rPr>
              <a:t> </a:t>
            </a:r>
            <a:endParaRPr lang="it-IT" sz="900" kern="150" dirty="0">
              <a:effectLst/>
              <a:latin typeface="Calibri" panose="020F0502020204030204" pitchFamily="34" charset="0"/>
              <a:ea typeface="NSimSun" panose="02010609030101010101" pitchFamily="49" charset="-122"/>
              <a:cs typeface="Calibri" panose="020F0502020204030204" pitchFamily="34" charset="0"/>
            </a:endParaRPr>
          </a:p>
          <a:p>
            <a:pPr algn="just"/>
            <a:r>
              <a:rPr lang="it-IT" sz="1800" kern="150" dirty="0">
                <a:effectLst/>
                <a:latin typeface="Calibri" panose="020F0502020204030204" pitchFamily="34" charset="0"/>
                <a:ea typeface="NSimSun" panose="02010609030101010101" pitchFamily="49" charset="-122"/>
                <a:cs typeface="Calibri" panose="020F0502020204030204" pitchFamily="34" charset="0"/>
              </a:rPr>
              <a:t>Il personale di cui alle lettere d) ed e) è graduato sulla base delle tabelle allegate alla procedura valutativa per le progressioni verticali di cui al D.M. 74/2024.</a:t>
            </a:r>
          </a:p>
          <a:p>
            <a:endParaRPr lang="it-IT" sz="1800" kern="150" dirty="0">
              <a:effectLst/>
              <a:latin typeface="Calibri" panose="020F0502020204030204" pitchFamily="34" charset="0"/>
              <a:ea typeface="NSimSun" panose="02010609030101010101" pitchFamily="49" charset="-122"/>
              <a:cs typeface="Calibri" panose="020F0502020204030204" pitchFamily="34" charset="0"/>
            </a:endParaRPr>
          </a:p>
        </p:txBody>
      </p:sp>
      <p:sp>
        <p:nvSpPr>
          <p:cNvPr id="6" name="Titolo 1">
            <a:extLst>
              <a:ext uri="{FF2B5EF4-FFF2-40B4-BE49-F238E27FC236}">
                <a16:creationId xmlns:a16="http://schemas.microsoft.com/office/drawing/2014/main" xmlns="" id="{3195075E-A842-A334-6C07-6D8AE668DF26}"/>
              </a:ext>
            </a:extLst>
          </p:cNvPr>
          <p:cNvSpPr>
            <a:spLocks noGrp="1"/>
          </p:cNvSpPr>
          <p:nvPr>
            <p:ph type="title"/>
          </p:nvPr>
        </p:nvSpPr>
        <p:spPr>
          <a:xfrm>
            <a:off x="155510" y="349900"/>
            <a:ext cx="11405119" cy="457200"/>
          </a:xfrm>
        </p:spPr>
        <p:txBody>
          <a:bodyPr>
            <a:noAutofit/>
          </a:bodyPr>
          <a:lstStyle/>
          <a:p>
            <a:pPr algn="ctr">
              <a:lnSpc>
                <a:spcPct val="115000"/>
              </a:lnSpc>
              <a:spcAft>
                <a:spcPts val="1000"/>
              </a:spcAft>
            </a:pPr>
            <a:r>
              <a:rPr lang="it-IT" sz="3200" b="1" dirty="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rPr>
              <a:t>UTILIZZAZIONI E ASSEGNAZIONI PROVVISORIE PERSONALE ATA</a:t>
            </a:r>
            <a:endParaRPr lang="it-IT" sz="32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Immagine 1">
            <a:extLst>
              <a:ext uri="{FF2B5EF4-FFF2-40B4-BE49-F238E27FC236}">
                <a16:creationId xmlns:a16="http://schemas.microsoft.com/office/drawing/2014/main" xmlns="" id="{6700E26B-86BB-CC9A-06D1-679CE9F90BE1}"/>
              </a:ext>
            </a:extLst>
          </p:cNvPr>
          <p:cNvPicPr>
            <a:picLocks noChangeAspect="1"/>
          </p:cNvPicPr>
          <p:nvPr/>
        </p:nvPicPr>
        <p:blipFill>
          <a:blip r:embed="rId2"/>
          <a:stretch>
            <a:fillRect/>
          </a:stretch>
        </p:blipFill>
        <p:spPr>
          <a:xfrm>
            <a:off x="11180500" y="297239"/>
            <a:ext cx="855990" cy="562522"/>
          </a:xfrm>
          <a:prstGeom prst="rect">
            <a:avLst/>
          </a:prstGeom>
        </p:spPr>
      </p:pic>
      <p:sp>
        <p:nvSpPr>
          <p:cNvPr id="4" name="Segnaposto numero diapositiva 3">
            <a:extLst>
              <a:ext uri="{FF2B5EF4-FFF2-40B4-BE49-F238E27FC236}">
                <a16:creationId xmlns:a16="http://schemas.microsoft.com/office/drawing/2014/main" xmlns="" id="{909B0109-9824-51B3-2A4E-25673F26E708}"/>
              </a:ext>
            </a:extLst>
          </p:cNvPr>
          <p:cNvSpPr>
            <a:spLocks noGrp="1"/>
          </p:cNvSpPr>
          <p:nvPr>
            <p:ph type="sldNum" sz="quarter" idx="12"/>
          </p:nvPr>
        </p:nvSpPr>
        <p:spPr>
          <a:xfrm>
            <a:off x="10966838" y="6560761"/>
            <a:ext cx="946264" cy="365125"/>
          </a:xfrm>
        </p:spPr>
        <p:txBody>
          <a:bodyPr/>
          <a:lstStyle/>
          <a:p>
            <a:pPr algn="r"/>
            <a:fld id="{4FAB73BC-B049-4115-A692-8D63A059BFB8}" type="slidenum">
              <a:rPr lang="en-US" sz="1600" smtClean="0">
                <a:latin typeface="Calibri" panose="020F0502020204030204" pitchFamily="34" charset="0"/>
                <a:cs typeface="Calibri" panose="020F0502020204030204" pitchFamily="34" charset="0"/>
              </a:rPr>
              <a:pPr algn="r"/>
              <a:t>19</a:t>
            </a:fld>
            <a:endParaRPr lang="en-US" sz="1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xmlns="" val="35197000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2B8FF9AC-613E-9208-3EC3-9FC948F92B8D}"/>
              </a:ext>
            </a:extLst>
          </p:cNvPr>
          <p:cNvSpPr>
            <a:spLocks noGrp="1"/>
          </p:cNvSpPr>
          <p:nvPr>
            <p:ph type="title"/>
          </p:nvPr>
        </p:nvSpPr>
        <p:spPr>
          <a:xfrm>
            <a:off x="0" y="613488"/>
            <a:ext cx="11980506" cy="457200"/>
          </a:xfrm>
        </p:spPr>
        <p:txBody>
          <a:bodyPr>
            <a:noAutofit/>
          </a:bodyPr>
          <a:lstStyle/>
          <a:p>
            <a:pPr algn="ctr">
              <a:lnSpc>
                <a:spcPct val="100000"/>
              </a:lnSpc>
            </a:pPr>
            <a:r>
              <a:rPr lang="it-IT" sz="3200" b="1" dirty="0">
                <a:solidFill>
                  <a:srgbClr val="C00000"/>
                </a:solidFill>
                <a:latin typeface="Calibri" panose="020F0502020204030204" pitchFamily="34" charset="0"/>
                <a:cs typeface="Calibri" panose="020F0502020204030204" pitchFamily="34" charset="0"/>
              </a:rPr>
              <a:t>Presentazione delle domande</a:t>
            </a:r>
          </a:p>
        </p:txBody>
      </p:sp>
      <p:sp>
        <p:nvSpPr>
          <p:cNvPr id="3" name="Rettangolo 2">
            <a:extLst>
              <a:ext uri="{FF2B5EF4-FFF2-40B4-BE49-F238E27FC236}">
                <a16:creationId xmlns:a16="http://schemas.microsoft.com/office/drawing/2014/main" xmlns="" id="{958B8D65-EF38-47D0-AC9A-E8443962D6E3}"/>
              </a:ext>
            </a:extLst>
          </p:cNvPr>
          <p:cNvSpPr/>
          <p:nvPr/>
        </p:nvSpPr>
        <p:spPr>
          <a:xfrm>
            <a:off x="0" y="1324947"/>
            <a:ext cx="12192000" cy="4963886"/>
          </a:xfrm>
          <a:prstGeom prst="rect">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lnSpc>
                <a:spcPct val="115000"/>
              </a:lnSpc>
              <a:spcAft>
                <a:spcPts val="1000"/>
              </a:spcAft>
            </a:pPr>
            <a:r>
              <a:rPr lang="it-IT" sz="2000" dirty="0">
                <a:effectLst/>
                <a:latin typeface="Calibri" panose="020F0502020204030204" pitchFamily="34" charset="0"/>
                <a:ea typeface="Calibri" panose="020F0502020204030204" pitchFamily="34" charset="0"/>
                <a:cs typeface="Times New Roman" panose="02020603050405020304" pitchFamily="18" charset="0"/>
              </a:rPr>
              <a:t>Relativamente al personale docente, l’area Istanze On Line per la presentazione delle domande sarà aperta </a:t>
            </a:r>
            <a:r>
              <a:rPr lang="it-IT" sz="2000" b="1" dirty="0">
                <a:effectLst/>
                <a:latin typeface="Calibri" panose="020F0502020204030204" pitchFamily="34" charset="0"/>
                <a:ea typeface="Calibri" panose="020F0502020204030204" pitchFamily="34" charset="0"/>
                <a:cs typeface="Times New Roman" panose="02020603050405020304" pitchFamily="18" charset="0"/>
              </a:rPr>
              <a:t>dall’11 al 24 luglio</a:t>
            </a:r>
            <a:r>
              <a:rPr lang="it-IT" sz="2000" dirty="0">
                <a:effectLst/>
                <a:latin typeface="Calibri" panose="020F0502020204030204" pitchFamily="34" charset="0"/>
                <a:ea typeface="Calibri" panose="020F0502020204030204" pitchFamily="34" charset="0"/>
                <a:cs typeface="Times New Roman" panose="02020603050405020304" pitchFamily="18" charset="0"/>
              </a:rPr>
              <a:t>.  Le istanze di utilizzazione e di assegnazione provvisoria del personale ATA potranno, invece, essere presentate in forma cartacea </a:t>
            </a:r>
            <a:r>
              <a:rPr lang="it-IT" sz="2000" b="1" dirty="0">
                <a:effectLst/>
                <a:latin typeface="Calibri" panose="020F0502020204030204" pitchFamily="34" charset="0"/>
                <a:ea typeface="Calibri" panose="020F0502020204030204" pitchFamily="34" charset="0"/>
                <a:cs typeface="Times New Roman" panose="02020603050405020304" pitchFamily="18" charset="0"/>
              </a:rPr>
              <a:t>dall’8 al 19 luglio 2024</a:t>
            </a:r>
            <a:r>
              <a:rPr lang="it-IT" sz="2000" dirty="0">
                <a:effectLst/>
                <a:latin typeface="Calibri" panose="020F0502020204030204" pitchFamily="34" charset="0"/>
                <a:ea typeface="Calibri" panose="020F0502020204030204" pitchFamily="34" charset="0"/>
                <a:cs typeface="Times New Roman" panose="02020603050405020304" pitchFamily="18" charset="0"/>
              </a:rPr>
              <a:t>.</a:t>
            </a:r>
          </a:p>
          <a:p>
            <a:pPr algn="just">
              <a:lnSpc>
                <a:spcPct val="115000"/>
              </a:lnSpc>
              <a:spcAft>
                <a:spcPts val="1000"/>
              </a:spcAft>
            </a:pPr>
            <a:endParaRPr lang="it-IT"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it-IT" sz="2000" dirty="0">
                <a:effectLst/>
                <a:latin typeface="Calibri" panose="020F0502020204030204" pitchFamily="34" charset="0"/>
                <a:ea typeface="Calibri" panose="020F0502020204030204" pitchFamily="34" charset="0"/>
                <a:cs typeface="Times New Roman" panose="02020603050405020304" pitchFamily="18" charset="0"/>
              </a:rPr>
              <a:t>Le domanda in modalità cartacea (non quindi utilizzando il sistema informatico del </a:t>
            </a:r>
            <a:r>
              <a:rPr lang="it-IT" sz="2000" dirty="0" err="1">
                <a:effectLst/>
                <a:latin typeface="Calibri" panose="020F0502020204030204" pitchFamily="34" charset="0"/>
                <a:ea typeface="Calibri" panose="020F0502020204030204" pitchFamily="34" charset="0"/>
                <a:cs typeface="Times New Roman" panose="02020603050405020304" pitchFamily="18" charset="0"/>
              </a:rPr>
              <a:t>MIM</a:t>
            </a:r>
            <a:r>
              <a:rPr lang="it-IT" sz="2000" dirty="0">
                <a:effectLst/>
                <a:latin typeface="Calibri" panose="020F0502020204030204" pitchFamily="34" charset="0"/>
                <a:ea typeface="Calibri" panose="020F0502020204030204" pitchFamily="34" charset="0"/>
                <a:cs typeface="Times New Roman" panose="02020603050405020304" pitchFamily="18" charset="0"/>
              </a:rPr>
              <a:t>) vanno prodotte da:</a:t>
            </a:r>
          </a:p>
          <a:p>
            <a:pPr marL="285750" indent="-285750" algn="just">
              <a:lnSpc>
                <a:spcPct val="115000"/>
              </a:lnSpc>
              <a:spcAft>
                <a:spcPts val="1000"/>
              </a:spcAft>
              <a:buFont typeface="Arial" panose="020B0604020202020204" pitchFamily="34" charset="0"/>
              <a:buChar char="•"/>
            </a:pPr>
            <a:r>
              <a:rPr lang="it-IT" sz="2000" dirty="0">
                <a:effectLst/>
                <a:latin typeface="Calibri" panose="020F0502020204030204" pitchFamily="34" charset="0"/>
                <a:ea typeface="Calibri" panose="020F0502020204030204" pitchFamily="34" charset="0"/>
                <a:cs typeface="Times New Roman" panose="02020603050405020304" pitchFamily="18" charset="0"/>
              </a:rPr>
              <a:t>tutto il personale Ata; </a:t>
            </a:r>
          </a:p>
          <a:p>
            <a:pPr marL="285750" indent="-285750" algn="just">
              <a:lnSpc>
                <a:spcPct val="115000"/>
              </a:lnSpc>
              <a:spcAft>
                <a:spcPts val="1000"/>
              </a:spcAft>
              <a:buFont typeface="Arial" panose="020B0604020202020204" pitchFamily="34" charset="0"/>
              <a:buChar char="•"/>
            </a:pPr>
            <a:r>
              <a:rPr lang="it-IT" sz="2000" dirty="0">
                <a:effectLst/>
                <a:latin typeface="Calibri" panose="020F0502020204030204" pitchFamily="34" charset="0"/>
                <a:ea typeface="Calibri" panose="020F0502020204030204" pitchFamily="34" charset="0"/>
                <a:cs typeface="Times New Roman" panose="02020603050405020304" pitchFamily="18" charset="0"/>
              </a:rPr>
              <a:t>il personale educativo;</a:t>
            </a:r>
          </a:p>
          <a:p>
            <a:pPr marL="285750" indent="-285750" algn="just">
              <a:lnSpc>
                <a:spcPct val="115000"/>
              </a:lnSpc>
              <a:spcAft>
                <a:spcPts val="1000"/>
              </a:spcAft>
              <a:buFont typeface="Arial" panose="020B0604020202020204" pitchFamily="34" charset="0"/>
              <a:buChar char="•"/>
            </a:pPr>
            <a:r>
              <a:rPr lang="it-IT" sz="2000">
                <a:latin typeface="Calibri" panose="020F0502020204030204" pitchFamily="34" charset="0"/>
                <a:ea typeface="Calibri" panose="020F0502020204030204" pitchFamily="34" charset="0"/>
                <a:cs typeface="Times New Roman" panose="02020603050405020304" pitchFamily="18" charset="0"/>
              </a:rPr>
              <a:t>gli </a:t>
            </a:r>
            <a:r>
              <a:rPr lang="it-IT" sz="2000" dirty="0">
                <a:latin typeface="Calibri" panose="020F0502020204030204" pitchFamily="34" charset="0"/>
                <a:ea typeface="Calibri" panose="020F0502020204030204" pitchFamily="34" charset="0"/>
                <a:cs typeface="Times New Roman" panose="02020603050405020304" pitchFamily="18" charset="0"/>
              </a:rPr>
              <a:t>insegnanti di religione cattolica;</a:t>
            </a:r>
            <a:endParaRPr lang="it-IT" sz="20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15000"/>
              </a:lnSpc>
              <a:spcAft>
                <a:spcPts val="1000"/>
              </a:spcAft>
              <a:buFont typeface="Arial" panose="020B0604020202020204" pitchFamily="34" charset="0"/>
              <a:buChar char="•"/>
            </a:pPr>
            <a:r>
              <a:rPr lang="it-IT" sz="2000" dirty="0">
                <a:effectLst/>
                <a:latin typeface="Calibri" panose="020F0502020204030204" pitchFamily="34" charset="0"/>
                <a:ea typeface="Calibri" panose="020F0502020204030204" pitchFamily="34" charset="0"/>
                <a:cs typeface="Times New Roman" panose="02020603050405020304" pitchFamily="18" charset="0"/>
              </a:rPr>
              <a:t>i docenti che, pur avendo superato l’anno di prova, risultano ancora a tempo determinato fino al 31 agosto 2024.</a:t>
            </a:r>
          </a:p>
          <a:p>
            <a:pPr algn="just">
              <a:lnSpc>
                <a:spcPct val="115000"/>
              </a:lnSpc>
              <a:spcAft>
                <a:spcPts val="1000"/>
              </a:spcAft>
            </a:pPr>
            <a:endParaRPr lang="it-IT"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8" name="Immagine 7">
            <a:extLst>
              <a:ext uri="{FF2B5EF4-FFF2-40B4-BE49-F238E27FC236}">
                <a16:creationId xmlns:a16="http://schemas.microsoft.com/office/drawing/2014/main" xmlns="" id="{0F731EAA-4E4E-6B3C-B5E1-58DC70A32E03}"/>
              </a:ext>
            </a:extLst>
          </p:cNvPr>
          <p:cNvPicPr>
            <a:picLocks noChangeAspect="1"/>
          </p:cNvPicPr>
          <p:nvPr/>
        </p:nvPicPr>
        <p:blipFill>
          <a:blip r:embed="rId2"/>
          <a:stretch>
            <a:fillRect/>
          </a:stretch>
        </p:blipFill>
        <p:spPr>
          <a:xfrm>
            <a:off x="11230263" y="508166"/>
            <a:ext cx="855990" cy="562522"/>
          </a:xfrm>
          <a:prstGeom prst="rect">
            <a:avLst/>
          </a:prstGeom>
        </p:spPr>
      </p:pic>
      <p:sp>
        <p:nvSpPr>
          <p:cNvPr id="6" name="Segnaposto numero diapositiva 5">
            <a:extLst>
              <a:ext uri="{FF2B5EF4-FFF2-40B4-BE49-F238E27FC236}">
                <a16:creationId xmlns:a16="http://schemas.microsoft.com/office/drawing/2014/main" xmlns="" id="{ACDBE86E-634F-2316-8678-80DA726E01C0}"/>
              </a:ext>
            </a:extLst>
          </p:cNvPr>
          <p:cNvSpPr>
            <a:spLocks noGrp="1"/>
          </p:cNvSpPr>
          <p:nvPr>
            <p:ph type="sldNum" sz="quarter" idx="12"/>
          </p:nvPr>
        </p:nvSpPr>
        <p:spPr>
          <a:xfrm>
            <a:off x="10920184" y="6360529"/>
            <a:ext cx="946264" cy="365125"/>
          </a:xfrm>
        </p:spPr>
        <p:txBody>
          <a:bodyPr/>
          <a:lstStyle/>
          <a:p>
            <a:pPr algn="r"/>
            <a:fld id="{4FAB73BC-B049-4115-A692-8D63A059BFB8}" type="slidenum">
              <a:rPr lang="en-US" sz="1600" smtClean="0"/>
              <a:pPr algn="r"/>
              <a:t>2</a:t>
            </a:fld>
            <a:endParaRPr lang="en-US" sz="1600" dirty="0"/>
          </a:p>
        </p:txBody>
      </p:sp>
    </p:spTree>
    <p:extLst>
      <p:ext uri="{BB962C8B-B14F-4D97-AF65-F5344CB8AC3E}">
        <p14:creationId xmlns:p14="http://schemas.microsoft.com/office/powerpoint/2010/main" xmlns="" val="36471262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2B8FF9AC-613E-9208-3EC3-9FC948F92B8D}"/>
              </a:ext>
            </a:extLst>
          </p:cNvPr>
          <p:cNvSpPr>
            <a:spLocks noGrp="1"/>
          </p:cNvSpPr>
          <p:nvPr>
            <p:ph type="title"/>
          </p:nvPr>
        </p:nvSpPr>
        <p:spPr>
          <a:xfrm>
            <a:off x="158621" y="177283"/>
            <a:ext cx="10837709" cy="457200"/>
          </a:xfrm>
        </p:spPr>
        <p:txBody>
          <a:bodyPr>
            <a:normAutofit/>
          </a:bodyPr>
          <a:lstStyle/>
          <a:p>
            <a:r>
              <a:rPr lang="it-IT" sz="2200" b="1" dirty="0">
                <a:solidFill>
                  <a:srgbClr val="C00000"/>
                </a:solidFill>
                <a:latin typeface="Calibri" panose="020F0502020204030204" pitchFamily="34" charset="0"/>
                <a:cs typeface="Calibri" panose="020F0502020204030204" pitchFamily="34" charset="0"/>
              </a:rPr>
              <a:t>Assunti </a:t>
            </a:r>
            <a:r>
              <a:rPr lang="it-IT" sz="2200" b="1" dirty="0" err="1">
                <a:solidFill>
                  <a:srgbClr val="C00000"/>
                </a:solidFill>
                <a:latin typeface="Calibri" panose="020F0502020204030204" pitchFamily="34" charset="0"/>
                <a:cs typeface="Calibri" panose="020F0502020204030204" pitchFamily="34" charset="0"/>
              </a:rPr>
              <a:t>nell’a.s.</a:t>
            </a:r>
            <a:r>
              <a:rPr lang="it-IT" sz="2200" b="1" dirty="0">
                <a:solidFill>
                  <a:srgbClr val="C00000"/>
                </a:solidFill>
                <a:latin typeface="Calibri" panose="020F0502020204030204" pitchFamily="34" charset="0"/>
                <a:cs typeface="Calibri" panose="020F0502020204030204" pitchFamily="34" charset="0"/>
              </a:rPr>
              <a:t> 2022/2023 o precedenti</a:t>
            </a:r>
          </a:p>
        </p:txBody>
      </p:sp>
      <p:sp>
        <p:nvSpPr>
          <p:cNvPr id="3" name="Rettangolo 2">
            <a:extLst>
              <a:ext uri="{FF2B5EF4-FFF2-40B4-BE49-F238E27FC236}">
                <a16:creationId xmlns:a16="http://schemas.microsoft.com/office/drawing/2014/main" xmlns="" id="{958B8D65-EF38-47D0-AC9A-E8443962D6E3}"/>
              </a:ext>
            </a:extLst>
          </p:cNvPr>
          <p:cNvSpPr/>
          <p:nvPr/>
        </p:nvSpPr>
        <p:spPr>
          <a:xfrm>
            <a:off x="0" y="634484"/>
            <a:ext cx="12192000" cy="1324946"/>
          </a:xfrm>
          <a:prstGeom prst="rect">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44000" algn="just">
              <a:spcAft>
                <a:spcPts val="1000"/>
              </a:spcAft>
            </a:pP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p>
            <a:pPr marL="144000" algn="just">
              <a:spcAft>
                <a:spcPts val="1000"/>
              </a:spcAft>
            </a:pPr>
            <a:r>
              <a:rPr lang="it-IT" sz="1600" dirty="0">
                <a:effectLst/>
                <a:latin typeface="Calibri" panose="020F0502020204030204" pitchFamily="34" charset="0"/>
                <a:ea typeface="Calibri" panose="020F0502020204030204" pitchFamily="34" charset="0"/>
                <a:cs typeface="Times New Roman" panose="02020603050405020304" pitchFamily="18" charset="0"/>
              </a:rPr>
              <a:t>I docenti assunti a tempo indeterminato su ogni tipologia di posto </a:t>
            </a:r>
            <a:r>
              <a:rPr lang="it-IT" sz="1600" dirty="0" err="1">
                <a:effectLst/>
                <a:latin typeface="Calibri" panose="020F0502020204030204" pitchFamily="34" charset="0"/>
                <a:ea typeface="Calibri" panose="020F0502020204030204" pitchFamily="34" charset="0"/>
                <a:cs typeface="Times New Roman" panose="02020603050405020304" pitchFamily="18" charset="0"/>
              </a:rPr>
              <a:t>nell’a.s.</a:t>
            </a:r>
            <a:r>
              <a:rPr lang="it-IT" sz="1600" dirty="0">
                <a:effectLst/>
                <a:latin typeface="Calibri" panose="020F0502020204030204" pitchFamily="34" charset="0"/>
                <a:ea typeface="Calibri" panose="020F0502020204030204" pitchFamily="34" charset="0"/>
                <a:cs typeface="Times New Roman" panose="02020603050405020304" pitchFamily="18" charset="0"/>
              </a:rPr>
              <a:t> 2022/2023 o precedenti, (ivi ricompresi gli assunti da GPS di I fascia con contratto a tempo determinato </a:t>
            </a:r>
            <a:r>
              <a:rPr lang="it-IT" sz="1600" dirty="0" err="1">
                <a:effectLst/>
                <a:latin typeface="Calibri" panose="020F0502020204030204" pitchFamily="34" charset="0"/>
                <a:ea typeface="Calibri" panose="020F0502020204030204" pitchFamily="34" charset="0"/>
                <a:cs typeface="Times New Roman" panose="02020603050405020304" pitchFamily="18" charset="0"/>
              </a:rPr>
              <a:t>nell’a.s.</a:t>
            </a:r>
            <a:r>
              <a:rPr lang="it-IT" sz="1600" dirty="0">
                <a:effectLst/>
                <a:latin typeface="Calibri" panose="020F0502020204030204" pitchFamily="34" charset="0"/>
                <a:ea typeface="Calibri" panose="020F0502020204030204" pitchFamily="34" charset="0"/>
                <a:cs typeface="Times New Roman" panose="02020603050405020304" pitchFamily="18" charset="0"/>
              </a:rPr>
              <a:t> 2021/22 o 2022/23 con trasformazione del contratto a tempo indeterminato il 1/9/2022 o il 1/9/2023) possono presentare domanda di: </a:t>
            </a:r>
          </a:p>
          <a:p>
            <a:pPr marL="144000" algn="just">
              <a:spcAft>
                <a:spcPts val="1000"/>
              </a:spcAft>
            </a:pPr>
            <a:r>
              <a:rPr lang="it-IT" sz="1600" dirty="0">
                <a:effectLst/>
                <a:latin typeface="Calibri" panose="020F0502020204030204" pitchFamily="34" charset="0"/>
                <a:ea typeface="Calibri" panose="020F0502020204030204" pitchFamily="34" charset="0"/>
                <a:cs typeface="Times New Roman" panose="02020603050405020304" pitchFamily="18" charset="0"/>
              </a:rPr>
              <a:t>• Utilizzazione e assegnazione provvisoria all’interno della provincia di appartenenza senza vincoli; </a:t>
            </a:r>
          </a:p>
          <a:p>
            <a:pPr marL="144000" algn="just">
              <a:spcAft>
                <a:spcPts val="1000"/>
              </a:spcAft>
            </a:pPr>
            <a:r>
              <a:rPr lang="it-IT" sz="1600" dirty="0">
                <a:effectLst/>
                <a:latin typeface="Calibri" panose="020F0502020204030204" pitchFamily="34" charset="0"/>
                <a:ea typeface="Calibri" panose="020F0502020204030204" pitchFamily="34" charset="0"/>
                <a:cs typeface="Times New Roman" panose="02020603050405020304" pitchFamily="18" charset="0"/>
              </a:rPr>
              <a:t>• Assegnazione provvisoria in altra provincia senza vincoli.</a:t>
            </a:r>
          </a:p>
        </p:txBody>
      </p:sp>
      <p:sp>
        <p:nvSpPr>
          <p:cNvPr id="4" name="Rettangolo 3">
            <a:extLst>
              <a:ext uri="{FF2B5EF4-FFF2-40B4-BE49-F238E27FC236}">
                <a16:creationId xmlns:a16="http://schemas.microsoft.com/office/drawing/2014/main" xmlns="" id="{587F3F32-BD28-F0E5-B587-38777043D9B6}"/>
              </a:ext>
            </a:extLst>
          </p:cNvPr>
          <p:cNvSpPr/>
          <p:nvPr/>
        </p:nvSpPr>
        <p:spPr>
          <a:xfrm>
            <a:off x="0" y="2346648"/>
            <a:ext cx="12192000" cy="415213"/>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it-IT" sz="2200" b="1" dirty="0">
                <a:solidFill>
                  <a:srgbClr val="C00000"/>
                </a:solidFill>
                <a:latin typeface="Calibri" panose="020F0502020204030204" pitchFamily="34" charset="0"/>
                <a:cs typeface="Calibri" panose="020F0502020204030204" pitchFamily="34" charset="0"/>
              </a:rPr>
              <a:t>  ASSUNTI NELL’A.S. 2023/2024</a:t>
            </a:r>
          </a:p>
        </p:txBody>
      </p:sp>
      <p:sp>
        <p:nvSpPr>
          <p:cNvPr id="5" name="CasellaDiTesto 4">
            <a:extLst>
              <a:ext uri="{FF2B5EF4-FFF2-40B4-BE49-F238E27FC236}">
                <a16:creationId xmlns:a16="http://schemas.microsoft.com/office/drawing/2014/main" xmlns="" id="{7BECEEA1-76CC-0524-287B-8742A9574D52}"/>
              </a:ext>
            </a:extLst>
          </p:cNvPr>
          <p:cNvSpPr txBox="1"/>
          <p:nvPr/>
        </p:nvSpPr>
        <p:spPr>
          <a:xfrm>
            <a:off x="238803" y="2873763"/>
            <a:ext cx="11853670" cy="1579920"/>
          </a:xfrm>
          <a:prstGeom prst="rect">
            <a:avLst/>
          </a:prstGeom>
          <a:noFill/>
        </p:spPr>
        <p:txBody>
          <a:bodyPr wrap="square" rtlCol="0">
            <a:spAutoFit/>
          </a:bodyPr>
          <a:lstStyle/>
          <a:p>
            <a:pPr algn="just">
              <a:spcAft>
                <a:spcPts val="1000"/>
              </a:spcAft>
            </a:pPr>
            <a:r>
              <a:rPr lang="it-IT" sz="1600" dirty="0">
                <a:effectLst/>
                <a:latin typeface="Calibri" panose="020F0502020204030204" pitchFamily="34" charset="0"/>
                <a:ea typeface="Calibri" panose="020F0502020204030204" pitchFamily="34" charset="0"/>
                <a:cs typeface="Times New Roman" panose="02020603050405020304" pitchFamily="18" charset="0"/>
              </a:rPr>
              <a:t>I docenti assunti a tempo indeterminato su ogni tipologia di posto nell’anno scolastico </a:t>
            </a:r>
            <a:r>
              <a:rPr lang="it-IT" sz="1600" b="1" dirty="0">
                <a:latin typeface="Calibri" panose="020F0502020204030204" pitchFamily="34" charset="0"/>
                <a:cs typeface="Calibri" panose="020F0502020204030204" pitchFamily="34" charset="0"/>
              </a:rPr>
              <a:t>2023/2024</a:t>
            </a:r>
            <a:r>
              <a:rPr lang="it-IT" sz="1600" dirty="0">
                <a:effectLst/>
                <a:latin typeface="Calibri" panose="020F0502020204030204" pitchFamily="34" charset="0"/>
                <a:ea typeface="Calibri" panose="020F0502020204030204" pitchFamily="34" charset="0"/>
                <a:cs typeface="Times New Roman" panose="02020603050405020304" pitchFamily="18" charset="0"/>
              </a:rPr>
              <a:t>, (ivi ricompresi gli assunti dal concorso straordinario bis a tempo determinato il 1/9/22 con trasformazione del contratto a tempo indeterminato l’1/9/2023) possono presentare domanda di: </a:t>
            </a:r>
          </a:p>
          <a:p>
            <a:pPr algn="just">
              <a:spcAft>
                <a:spcPts val="1000"/>
              </a:spcAft>
            </a:pPr>
            <a:r>
              <a:rPr lang="it-IT" sz="1600" dirty="0">
                <a:effectLst/>
                <a:latin typeface="Calibri" panose="020F0502020204030204" pitchFamily="34" charset="0"/>
                <a:ea typeface="Calibri" panose="020F0502020204030204" pitchFamily="34" charset="0"/>
                <a:cs typeface="Times New Roman" panose="02020603050405020304" pitchFamily="18" charset="0"/>
              </a:rPr>
              <a:t>• Utilizzazione e assegnazione provvisoria all’interno della provincia di appartenenza senza vincoli; </a:t>
            </a:r>
          </a:p>
          <a:p>
            <a:pPr>
              <a:spcAft>
                <a:spcPts val="1000"/>
              </a:spcAft>
            </a:pPr>
            <a:r>
              <a:rPr lang="it-IT" sz="1600" dirty="0">
                <a:effectLst/>
                <a:latin typeface="Calibri" panose="020F0502020204030204" pitchFamily="34" charset="0"/>
                <a:ea typeface="Calibri" panose="020F0502020204030204" pitchFamily="34" charset="0"/>
                <a:cs typeface="Times New Roman" panose="02020603050405020304" pitchFamily="18" charset="0"/>
              </a:rPr>
              <a:t>• Assegnazione provvisoria in altra provincia solo se </a:t>
            </a:r>
            <a:r>
              <a:rPr lang="it-IT" sz="1600" b="1" dirty="0">
                <a:latin typeface="Calibri" panose="020F0502020204030204" pitchFamily="34" charset="0"/>
                <a:cs typeface="Calibri" panose="020F0502020204030204" pitchFamily="34" charset="0"/>
              </a:rPr>
              <a:t>rientrano in specifiche categorie di docenti titolari di deroghe. </a:t>
            </a:r>
            <a:endParaRPr lang="it-IT" sz="1600" b="1"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6" name="Rettangolo 5">
            <a:extLst>
              <a:ext uri="{FF2B5EF4-FFF2-40B4-BE49-F238E27FC236}">
                <a16:creationId xmlns:a16="http://schemas.microsoft.com/office/drawing/2014/main" xmlns="" id="{3F3DCC0E-3A15-0E2B-4005-E09CCC828BBE}"/>
              </a:ext>
            </a:extLst>
          </p:cNvPr>
          <p:cNvSpPr/>
          <p:nvPr/>
        </p:nvSpPr>
        <p:spPr>
          <a:xfrm>
            <a:off x="0" y="4602971"/>
            <a:ext cx="12192000" cy="659494"/>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it-IT" sz="2200" b="1" dirty="0">
                <a:solidFill>
                  <a:srgbClr val="C00000"/>
                </a:solidFill>
                <a:latin typeface="Calibri" panose="020F0502020204030204" pitchFamily="34" charset="0"/>
                <a:cs typeface="Calibri" panose="020F0502020204030204" pitchFamily="34" charset="0"/>
              </a:rPr>
              <a:t>ASSUNTI DAL CONCORSO STRAORDINARIO BIS O DALLE GPS DI I FASCIA A TEMPO DETERMINATO NELL’A.S. 21/22 O 22/23 CON RINVIO O RIPETIZIONE DEL PERIODO DI FORMAZIONE E PROVA </a:t>
            </a:r>
          </a:p>
        </p:txBody>
      </p:sp>
      <p:sp>
        <p:nvSpPr>
          <p:cNvPr id="7" name="CasellaDiTesto 6">
            <a:extLst>
              <a:ext uri="{FF2B5EF4-FFF2-40B4-BE49-F238E27FC236}">
                <a16:creationId xmlns:a16="http://schemas.microsoft.com/office/drawing/2014/main" xmlns="" id="{C29266CF-773C-FB1E-9039-BA5F0704432E}"/>
              </a:ext>
            </a:extLst>
          </p:cNvPr>
          <p:cNvSpPr txBox="1"/>
          <p:nvPr/>
        </p:nvSpPr>
        <p:spPr>
          <a:xfrm>
            <a:off x="158620" y="5262465"/>
            <a:ext cx="12033379" cy="1579920"/>
          </a:xfrm>
          <a:prstGeom prst="rect">
            <a:avLst/>
          </a:prstGeom>
          <a:noFill/>
        </p:spPr>
        <p:txBody>
          <a:bodyPr wrap="square" rtlCol="0">
            <a:spAutoFit/>
          </a:bodyPr>
          <a:lstStyle/>
          <a:p>
            <a:pPr algn="just">
              <a:spcAft>
                <a:spcPts val="1000"/>
              </a:spcAft>
            </a:pPr>
            <a:r>
              <a:rPr lang="it-IT" sz="1600" dirty="0">
                <a:effectLst/>
                <a:latin typeface="Calibri" panose="020F0502020204030204" pitchFamily="34" charset="0"/>
                <a:ea typeface="Calibri" panose="020F0502020204030204" pitchFamily="34" charset="0"/>
                <a:cs typeface="Times New Roman" panose="02020603050405020304" pitchFamily="18" charset="0"/>
              </a:rPr>
              <a:t>I docenti assunti dal concorso straordinario bis o dalle Gps di prima fascia con contratto a tempo determinato nell’anno scolastico 21/22 o 22/23 che hanno </a:t>
            </a:r>
            <a:r>
              <a:rPr lang="it-IT" sz="1600" dirty="0">
                <a:latin typeface="Calibri" panose="020F0502020204030204" pitchFamily="34" charset="0"/>
                <a:ea typeface="Calibri" panose="020F0502020204030204" pitchFamily="34" charset="0"/>
                <a:cs typeface="Times New Roman" panose="02020603050405020304" pitchFamily="18" charset="0"/>
              </a:rPr>
              <a:t>rinviato o ripetuto il periodo di formazione e prova con un ulteriore contratto a tempo determinato  </a:t>
            </a:r>
            <a:r>
              <a:rPr lang="it-IT" sz="1600" dirty="0">
                <a:effectLst/>
                <a:latin typeface="Calibri" panose="020F0502020204030204" pitchFamily="34" charset="0"/>
                <a:ea typeface="Calibri" panose="020F0502020204030204" pitchFamily="34" charset="0"/>
                <a:cs typeface="Times New Roman" panose="02020603050405020304" pitchFamily="18" charset="0"/>
              </a:rPr>
              <a:t>nell’anno scolastico </a:t>
            </a:r>
            <a:r>
              <a:rPr lang="it-IT" sz="1600" b="1" dirty="0">
                <a:latin typeface="Calibri" panose="020F0502020204030204" pitchFamily="34" charset="0"/>
                <a:cs typeface="Calibri" panose="020F0502020204030204" pitchFamily="34" charset="0"/>
              </a:rPr>
              <a:t>2023/2024, </a:t>
            </a:r>
            <a:r>
              <a:rPr lang="it-IT" sz="1600" dirty="0">
                <a:latin typeface="Calibri" panose="020F0502020204030204" pitchFamily="34" charset="0"/>
                <a:cs typeface="Calibri" panose="020F0502020204030204" pitchFamily="34" charset="0"/>
              </a:rPr>
              <a:t>a condizione che abbiano superato il  periodo di formazione e prova nell’anno scolastico 2023/24</a:t>
            </a:r>
            <a:r>
              <a:rPr lang="it-IT" sz="1600" dirty="0">
                <a:effectLst/>
                <a:latin typeface="Calibri" panose="020F0502020204030204" pitchFamily="34" charset="0"/>
                <a:ea typeface="Calibri" panose="020F0502020204030204" pitchFamily="34" charset="0"/>
                <a:cs typeface="Times New Roman" panose="02020603050405020304" pitchFamily="18" charset="0"/>
              </a:rPr>
              <a:t>,  possono presentare domanda di: </a:t>
            </a:r>
          </a:p>
          <a:p>
            <a:pPr algn="just">
              <a:spcAft>
                <a:spcPts val="1000"/>
              </a:spcAft>
            </a:pPr>
            <a:r>
              <a:rPr lang="it-IT" sz="1600" dirty="0">
                <a:effectLst/>
                <a:latin typeface="Calibri" panose="020F0502020204030204" pitchFamily="34" charset="0"/>
                <a:ea typeface="Calibri" panose="020F0502020204030204" pitchFamily="34" charset="0"/>
                <a:cs typeface="Times New Roman" panose="02020603050405020304" pitchFamily="18" charset="0"/>
              </a:rPr>
              <a:t>• Utilizzazione e assegnazione provvisoria all’interno della provincia di appartenenza senza vincoli; </a:t>
            </a:r>
          </a:p>
          <a:p>
            <a:pPr>
              <a:spcAft>
                <a:spcPts val="1000"/>
              </a:spcAft>
            </a:pPr>
            <a:r>
              <a:rPr lang="it-IT" sz="1600" dirty="0">
                <a:effectLst/>
                <a:latin typeface="Calibri" panose="020F0502020204030204" pitchFamily="34" charset="0"/>
                <a:ea typeface="Calibri" panose="020F0502020204030204" pitchFamily="34" charset="0"/>
                <a:cs typeface="Times New Roman" panose="02020603050405020304" pitchFamily="18" charset="0"/>
              </a:rPr>
              <a:t>• Assegnazione provvisoria in altra provincia solo se </a:t>
            </a:r>
            <a:r>
              <a:rPr lang="it-IT" sz="1600" b="1" dirty="0">
                <a:latin typeface="Calibri" panose="020F0502020204030204" pitchFamily="34" charset="0"/>
                <a:cs typeface="Calibri" panose="020F0502020204030204" pitchFamily="34" charset="0"/>
              </a:rPr>
              <a:t>rientrano in specifiche categorie di docenti titolari di deroghe. 					</a:t>
            </a:r>
            <a:endParaRPr lang="it-IT" sz="1600" b="1" dirty="0">
              <a:effectLst/>
              <a:latin typeface="Calibri" panose="020F0502020204030204" pitchFamily="34" charset="0"/>
              <a:ea typeface="Calibri" panose="020F0502020204030204" pitchFamily="34" charset="0"/>
              <a:cs typeface="Calibri" panose="020F0502020204030204" pitchFamily="34" charset="0"/>
            </a:endParaRPr>
          </a:p>
        </p:txBody>
      </p:sp>
      <p:pic>
        <p:nvPicPr>
          <p:cNvPr id="8" name="Immagine 7">
            <a:extLst>
              <a:ext uri="{FF2B5EF4-FFF2-40B4-BE49-F238E27FC236}">
                <a16:creationId xmlns:a16="http://schemas.microsoft.com/office/drawing/2014/main" xmlns="" id="{E1385177-0A1B-E08D-351D-EADBED30E703}"/>
              </a:ext>
            </a:extLst>
          </p:cNvPr>
          <p:cNvPicPr>
            <a:picLocks noChangeAspect="1"/>
          </p:cNvPicPr>
          <p:nvPr/>
        </p:nvPicPr>
        <p:blipFill>
          <a:blip r:embed="rId2"/>
          <a:stretch>
            <a:fillRect/>
          </a:stretch>
        </p:blipFill>
        <p:spPr>
          <a:xfrm>
            <a:off x="11154951" y="118616"/>
            <a:ext cx="855990" cy="562522"/>
          </a:xfrm>
          <a:prstGeom prst="rect">
            <a:avLst/>
          </a:prstGeom>
        </p:spPr>
      </p:pic>
      <p:sp>
        <p:nvSpPr>
          <p:cNvPr id="9" name="Segnaposto numero diapositiva 8">
            <a:extLst>
              <a:ext uri="{FF2B5EF4-FFF2-40B4-BE49-F238E27FC236}">
                <a16:creationId xmlns:a16="http://schemas.microsoft.com/office/drawing/2014/main" xmlns="" id="{39C38571-17EA-0AFC-9C92-D8ED328FD3C6}"/>
              </a:ext>
            </a:extLst>
          </p:cNvPr>
          <p:cNvSpPr>
            <a:spLocks noGrp="1"/>
          </p:cNvSpPr>
          <p:nvPr>
            <p:ph type="sldNum" sz="quarter" idx="12"/>
          </p:nvPr>
        </p:nvSpPr>
        <p:spPr>
          <a:xfrm>
            <a:off x="11154951" y="6477260"/>
            <a:ext cx="946264" cy="365125"/>
          </a:xfrm>
        </p:spPr>
        <p:txBody>
          <a:bodyPr/>
          <a:lstStyle/>
          <a:p>
            <a:pPr algn="r"/>
            <a:fld id="{4FAB73BC-B049-4115-A692-8D63A059BFB8}" type="slidenum">
              <a:rPr lang="en-US" sz="1400" smtClean="0">
                <a:latin typeface="Calibri" panose="020F0502020204030204" pitchFamily="34" charset="0"/>
                <a:cs typeface="Calibri" panose="020F0502020204030204" pitchFamily="34" charset="0"/>
              </a:rPr>
              <a:pPr algn="r"/>
              <a:t>3</a:t>
            </a:fld>
            <a:endParaRPr lang="en-US" sz="1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xmlns="" val="1969791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2B8FF9AC-613E-9208-3EC3-9FC948F92B8D}"/>
              </a:ext>
            </a:extLst>
          </p:cNvPr>
          <p:cNvSpPr>
            <a:spLocks noGrp="1"/>
          </p:cNvSpPr>
          <p:nvPr>
            <p:ph type="title"/>
          </p:nvPr>
        </p:nvSpPr>
        <p:spPr>
          <a:xfrm>
            <a:off x="0" y="613488"/>
            <a:ext cx="11980506" cy="457200"/>
          </a:xfrm>
        </p:spPr>
        <p:txBody>
          <a:bodyPr>
            <a:noAutofit/>
          </a:bodyPr>
          <a:lstStyle/>
          <a:p>
            <a:pPr>
              <a:lnSpc>
                <a:spcPct val="100000"/>
              </a:lnSpc>
            </a:pPr>
            <a:r>
              <a:rPr lang="it-IT" sz="2200" b="1" dirty="0">
                <a:solidFill>
                  <a:srgbClr val="C00000"/>
                </a:solidFill>
                <a:latin typeface="Calibri" panose="020F0502020204030204" pitchFamily="34" charset="0"/>
                <a:cs typeface="Calibri" panose="020F0502020204030204" pitchFamily="34" charset="0"/>
              </a:rPr>
              <a:t>Assunti dalle GPS di I fascia posto di sostegno con contratto a tempo determinato l’1/9/2023 che hanno superato il periodo di formazione e prova </a:t>
            </a:r>
            <a:r>
              <a:rPr lang="it-IT" sz="2200" b="1" dirty="0" err="1">
                <a:solidFill>
                  <a:srgbClr val="C00000"/>
                </a:solidFill>
                <a:latin typeface="Calibri" panose="020F0502020204030204" pitchFamily="34" charset="0"/>
                <a:cs typeface="Calibri" panose="020F0502020204030204" pitchFamily="34" charset="0"/>
              </a:rPr>
              <a:t>nell’a.s.</a:t>
            </a:r>
            <a:r>
              <a:rPr lang="it-IT" sz="2200" b="1" dirty="0">
                <a:solidFill>
                  <a:srgbClr val="C00000"/>
                </a:solidFill>
                <a:latin typeface="Calibri" panose="020F0502020204030204" pitchFamily="34" charset="0"/>
                <a:cs typeface="Calibri" panose="020F0502020204030204" pitchFamily="34" charset="0"/>
              </a:rPr>
              <a:t> 2023/24</a:t>
            </a:r>
          </a:p>
        </p:txBody>
      </p:sp>
      <p:sp>
        <p:nvSpPr>
          <p:cNvPr id="3" name="Rettangolo 2">
            <a:extLst>
              <a:ext uri="{FF2B5EF4-FFF2-40B4-BE49-F238E27FC236}">
                <a16:creationId xmlns:a16="http://schemas.microsoft.com/office/drawing/2014/main" xmlns="" id="{958B8D65-EF38-47D0-AC9A-E8443962D6E3}"/>
              </a:ext>
            </a:extLst>
          </p:cNvPr>
          <p:cNvSpPr/>
          <p:nvPr/>
        </p:nvSpPr>
        <p:spPr>
          <a:xfrm>
            <a:off x="0" y="1324947"/>
            <a:ext cx="12192000" cy="4963886"/>
          </a:xfrm>
          <a:prstGeom prst="rect">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lnSpc>
                <a:spcPct val="115000"/>
              </a:lnSpc>
              <a:spcAft>
                <a:spcPts val="1000"/>
              </a:spcAft>
            </a:pPr>
            <a:r>
              <a:rPr lang="it-IT" sz="1800" dirty="0">
                <a:effectLst/>
                <a:latin typeface="Calibri" panose="020F0502020204030204" pitchFamily="34" charset="0"/>
                <a:ea typeface="Calibri" panose="020F0502020204030204" pitchFamily="34" charset="0"/>
                <a:cs typeface="Times New Roman" panose="02020603050405020304" pitchFamily="18" charset="0"/>
              </a:rPr>
              <a:t>I docenti assunti dalle GPS di I fascia posto di sostegno con contratto a tempo determinato l’1/9/2023, a condizione che abbiano superato il periodo di formazione e prova </a:t>
            </a:r>
            <a:r>
              <a:rPr lang="it-IT" sz="1800" dirty="0" err="1">
                <a:effectLst/>
                <a:latin typeface="Calibri" panose="020F0502020204030204" pitchFamily="34" charset="0"/>
                <a:ea typeface="Calibri" panose="020F0502020204030204" pitchFamily="34" charset="0"/>
                <a:cs typeface="Times New Roman" panose="02020603050405020304" pitchFamily="18" charset="0"/>
              </a:rPr>
              <a:t>nell’a.s.</a:t>
            </a:r>
            <a:r>
              <a:rPr lang="it-IT" sz="1800" dirty="0">
                <a:effectLst/>
                <a:latin typeface="Calibri" panose="020F0502020204030204" pitchFamily="34" charset="0"/>
                <a:ea typeface="Calibri" panose="020F0502020204030204" pitchFamily="34" charset="0"/>
                <a:cs typeface="Times New Roman" panose="02020603050405020304" pitchFamily="18" charset="0"/>
              </a:rPr>
              <a:t> 2023/24, possono presentare domanda di: </a:t>
            </a:r>
          </a:p>
          <a:p>
            <a:pPr algn="just">
              <a:lnSpc>
                <a:spcPct val="115000"/>
              </a:lnSpc>
              <a:spcAft>
                <a:spcPts val="1000"/>
              </a:spcAft>
            </a:pPr>
            <a:r>
              <a:rPr lang="it-IT" sz="1800" dirty="0">
                <a:effectLst/>
                <a:latin typeface="Calibri" panose="020F0502020204030204" pitchFamily="34" charset="0"/>
                <a:ea typeface="Calibri" panose="020F0502020204030204" pitchFamily="34" charset="0"/>
                <a:cs typeface="Times New Roman" panose="02020603050405020304" pitchFamily="18" charset="0"/>
              </a:rPr>
              <a:t>• Utilizzazione e assegnazione provvisoria all’interno della provincia di appartenenza e in altra provincia solo se rientrano in specifiche categorie di docenti titolari di deroghe.</a:t>
            </a:r>
          </a:p>
          <a:p>
            <a:pPr algn="just">
              <a:lnSpc>
                <a:spcPct val="115000"/>
              </a:lnSpc>
              <a:spcAft>
                <a:spcPts val="1000"/>
              </a:spcAft>
            </a:pPr>
            <a:r>
              <a:rPr lang="it-IT" sz="1800" dirty="0">
                <a:effectLst/>
                <a:latin typeface="Calibri" panose="020F0502020204030204" pitchFamily="34" charset="0"/>
                <a:ea typeface="Calibri" panose="020F0502020204030204" pitchFamily="34" charset="0"/>
                <a:cs typeface="Times New Roman" panose="02020603050405020304" pitchFamily="18" charset="0"/>
              </a:rPr>
              <a:t>N. B. :  • nelle utilizzazioni e assegnazioni provinciali sono collocati </a:t>
            </a:r>
            <a:r>
              <a:rPr lang="it-IT" b="1" i="1" dirty="0">
                <a:latin typeface="Calibri" panose="020F0502020204030204" pitchFamily="34" charset="0"/>
                <a:cs typeface="Calibri" panose="020F0502020204030204" pitchFamily="34" charset="0"/>
              </a:rPr>
              <a:t>nella sequenza operativa, di cui all’allegato 1 del </a:t>
            </a:r>
            <a:r>
              <a:rPr lang="it-IT" b="1" i="1" dirty="0" err="1">
                <a:latin typeface="Calibri" panose="020F0502020204030204" pitchFamily="34" charset="0"/>
                <a:cs typeface="Calibri" panose="020F0502020204030204" pitchFamily="34" charset="0"/>
              </a:rPr>
              <a:t>CCNI</a:t>
            </a:r>
            <a:r>
              <a:rPr lang="it-IT" b="1" dirty="0">
                <a:latin typeface="Calibri" panose="020F0502020204030204" pitchFamily="34" charset="0"/>
                <a:cs typeface="Calibri" panose="020F0502020204030204" pitchFamily="34" charset="0"/>
              </a:rPr>
              <a:t>, dopo</a:t>
            </a:r>
            <a:r>
              <a:rPr lang="it-IT" sz="1800" dirty="0">
                <a:effectLst/>
                <a:latin typeface="Calibri" panose="020F0502020204030204" pitchFamily="34" charset="0"/>
                <a:ea typeface="Calibri" panose="020F0502020204030204" pitchFamily="34" charset="0"/>
                <a:cs typeface="Times New Roman" panose="02020603050405020304" pitchFamily="18" charset="0"/>
              </a:rPr>
              <a:t> (fase 40) tutti gli altri docenti che richiedono utilizzazione e assegnazione provvisoria su posto di sostegno. </a:t>
            </a:r>
          </a:p>
          <a:p>
            <a:pPr algn="just">
              <a:lnSpc>
                <a:spcPct val="115000"/>
              </a:lnSpc>
              <a:spcAft>
                <a:spcPts val="1000"/>
              </a:spcAft>
            </a:pPr>
            <a:r>
              <a:rPr lang="it-IT" sz="1800" dirty="0">
                <a:effectLst/>
                <a:latin typeface="Calibri" panose="020F0502020204030204" pitchFamily="34" charset="0"/>
                <a:ea typeface="Calibri" panose="020F0502020204030204" pitchFamily="34" charset="0"/>
                <a:cs typeface="Times New Roman" panose="02020603050405020304" pitchFamily="18" charset="0"/>
              </a:rPr>
              <a:t>• nelle assegnazioni provvisorie interprovinciali sono collocati </a:t>
            </a:r>
            <a:r>
              <a:rPr lang="it-IT" b="1" i="1" dirty="0">
                <a:latin typeface="Calibri" panose="020F0502020204030204" pitchFamily="34" charset="0"/>
                <a:cs typeface="Calibri" panose="020F0502020204030204" pitchFamily="34" charset="0"/>
              </a:rPr>
              <a:t>nella sequenza operativa, di cui all’allegato 1 del </a:t>
            </a:r>
            <a:r>
              <a:rPr lang="it-IT" b="1" i="1" dirty="0" err="1">
                <a:latin typeface="Calibri" panose="020F0502020204030204" pitchFamily="34" charset="0"/>
                <a:cs typeface="Calibri" panose="020F0502020204030204" pitchFamily="34" charset="0"/>
              </a:rPr>
              <a:t>CCNI</a:t>
            </a:r>
            <a:r>
              <a:rPr lang="it-IT" b="1" i="1" dirty="0">
                <a:latin typeface="Calibri" panose="020F0502020204030204" pitchFamily="34" charset="0"/>
                <a:cs typeface="Calibri" panose="020F0502020204030204" pitchFamily="34" charset="0"/>
              </a:rPr>
              <a:t>, dopo </a:t>
            </a:r>
            <a:r>
              <a:rPr lang="it-IT" sz="1800" dirty="0">
                <a:effectLst/>
                <a:latin typeface="Calibri" panose="020F0502020204030204" pitchFamily="34" charset="0"/>
                <a:ea typeface="Calibri" panose="020F0502020204030204" pitchFamily="34" charset="0"/>
                <a:cs typeface="Times New Roman" panose="02020603050405020304" pitchFamily="18" charset="0"/>
              </a:rPr>
              <a:t>tutti gli altri docenti che richiedono assegnazione provvisoria su posto di sostegno in possesso del titolo, mentre precedono i docenti titolari su posto comune che stanno per concludere il corso di specializzazione sul sostegno o che, in subordine, hanno maturato almeno un anno di servizio sul sostegno, e che richiedono anche posti di sostegno.(fase 41).</a:t>
            </a:r>
          </a:p>
        </p:txBody>
      </p:sp>
      <p:pic>
        <p:nvPicPr>
          <p:cNvPr id="8" name="Immagine 7">
            <a:extLst>
              <a:ext uri="{FF2B5EF4-FFF2-40B4-BE49-F238E27FC236}">
                <a16:creationId xmlns:a16="http://schemas.microsoft.com/office/drawing/2014/main" xmlns="" id="{0F731EAA-4E4E-6B3C-B5E1-58DC70A32E03}"/>
              </a:ext>
            </a:extLst>
          </p:cNvPr>
          <p:cNvPicPr>
            <a:picLocks noChangeAspect="1"/>
          </p:cNvPicPr>
          <p:nvPr/>
        </p:nvPicPr>
        <p:blipFill>
          <a:blip r:embed="rId2"/>
          <a:stretch>
            <a:fillRect/>
          </a:stretch>
        </p:blipFill>
        <p:spPr>
          <a:xfrm>
            <a:off x="11230263" y="508166"/>
            <a:ext cx="855990" cy="562522"/>
          </a:xfrm>
          <a:prstGeom prst="rect">
            <a:avLst/>
          </a:prstGeom>
        </p:spPr>
      </p:pic>
      <p:sp>
        <p:nvSpPr>
          <p:cNvPr id="6" name="Segnaposto numero diapositiva 5">
            <a:extLst>
              <a:ext uri="{FF2B5EF4-FFF2-40B4-BE49-F238E27FC236}">
                <a16:creationId xmlns:a16="http://schemas.microsoft.com/office/drawing/2014/main" xmlns="" id="{ACDBE86E-634F-2316-8678-80DA726E01C0}"/>
              </a:ext>
            </a:extLst>
          </p:cNvPr>
          <p:cNvSpPr>
            <a:spLocks noGrp="1"/>
          </p:cNvSpPr>
          <p:nvPr>
            <p:ph type="sldNum" sz="quarter" idx="12"/>
          </p:nvPr>
        </p:nvSpPr>
        <p:spPr>
          <a:xfrm>
            <a:off x="10920184" y="6360529"/>
            <a:ext cx="946264" cy="365125"/>
          </a:xfrm>
        </p:spPr>
        <p:txBody>
          <a:bodyPr/>
          <a:lstStyle/>
          <a:p>
            <a:pPr algn="r"/>
            <a:fld id="{4FAB73BC-B049-4115-A692-8D63A059BFB8}" type="slidenum">
              <a:rPr lang="en-US" sz="1600" smtClean="0"/>
              <a:pPr algn="r"/>
              <a:t>4</a:t>
            </a:fld>
            <a:endParaRPr lang="en-US" sz="1600" dirty="0"/>
          </a:p>
        </p:txBody>
      </p:sp>
    </p:spTree>
    <p:extLst>
      <p:ext uri="{BB962C8B-B14F-4D97-AF65-F5344CB8AC3E}">
        <p14:creationId xmlns:p14="http://schemas.microsoft.com/office/powerpoint/2010/main" xmlns="" val="30530769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2B8FF9AC-613E-9208-3EC3-9FC948F92B8D}"/>
              </a:ext>
            </a:extLst>
          </p:cNvPr>
          <p:cNvSpPr>
            <a:spLocks noGrp="1"/>
          </p:cNvSpPr>
          <p:nvPr>
            <p:ph type="title"/>
          </p:nvPr>
        </p:nvSpPr>
        <p:spPr>
          <a:xfrm>
            <a:off x="105747" y="424545"/>
            <a:ext cx="11980506" cy="457200"/>
          </a:xfrm>
        </p:spPr>
        <p:txBody>
          <a:bodyPr>
            <a:noAutofit/>
          </a:bodyPr>
          <a:lstStyle/>
          <a:p>
            <a:pPr>
              <a:lnSpc>
                <a:spcPct val="100000"/>
              </a:lnSpc>
            </a:pPr>
            <a:r>
              <a:rPr lang="it-IT" sz="2200" b="1" dirty="0">
                <a:solidFill>
                  <a:srgbClr val="C00000"/>
                </a:solidFill>
                <a:latin typeface="Calibri" panose="020F0502020204030204" pitchFamily="34" charset="0"/>
                <a:cs typeface="Calibri" panose="020F0502020204030204" pitchFamily="34" charset="0"/>
              </a:rPr>
              <a:t>Categorie di titolari di deroghe</a:t>
            </a:r>
          </a:p>
        </p:txBody>
      </p:sp>
      <p:sp>
        <p:nvSpPr>
          <p:cNvPr id="3" name="Rettangolo 2">
            <a:extLst>
              <a:ext uri="{FF2B5EF4-FFF2-40B4-BE49-F238E27FC236}">
                <a16:creationId xmlns:a16="http://schemas.microsoft.com/office/drawing/2014/main" xmlns="" id="{958B8D65-EF38-47D0-AC9A-E8443962D6E3}"/>
              </a:ext>
            </a:extLst>
          </p:cNvPr>
          <p:cNvSpPr/>
          <p:nvPr/>
        </p:nvSpPr>
        <p:spPr>
          <a:xfrm>
            <a:off x="0" y="1184988"/>
            <a:ext cx="12192000" cy="5103846"/>
          </a:xfrm>
          <a:prstGeom prst="rect">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spcAft>
                <a:spcPts val="1000"/>
              </a:spcAft>
            </a:pP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1000"/>
              </a:spcAft>
            </a:pPr>
            <a:r>
              <a:rPr lang="it-IT" sz="1800" dirty="0">
                <a:effectLst/>
                <a:latin typeface="Calibri" panose="020F0502020204030204" pitchFamily="34" charset="0"/>
                <a:ea typeface="Calibri" panose="020F0502020204030204" pitchFamily="34" charset="0"/>
                <a:cs typeface="Times New Roman" panose="02020603050405020304" pitchFamily="18" charset="0"/>
              </a:rPr>
              <a:t>a) Genitori di figlio di età inferiore a 12 anni, ossia che compie i 12 anni tra il 1° gennaio e il 31 dicembre 2024; nel caso di genitori adottivi ed affidatari, qualunque sia l’età del minore, entro dodici anni dall’ingresso del minore in famiglia, e comunque non oltre il raggiungimento della maggiore età. </a:t>
            </a:r>
          </a:p>
          <a:p>
            <a:pPr algn="just">
              <a:spcAft>
                <a:spcPts val="1000"/>
              </a:spcAft>
            </a:pPr>
            <a:r>
              <a:rPr lang="it-IT" sz="1800" dirty="0">
                <a:effectLst/>
                <a:latin typeface="Calibri" panose="020F0502020204030204" pitchFamily="34" charset="0"/>
                <a:ea typeface="Calibri" panose="020F0502020204030204" pitchFamily="34" charset="0"/>
                <a:cs typeface="Times New Roman" panose="02020603050405020304" pitchFamily="18" charset="0"/>
              </a:rPr>
              <a:t>b) Coloro che si trovano nelle condizioni di cui agli articoli 21 e 33, commi 3, 5 e 6, della legge 5 febbraio 1992, n. 104  </a:t>
            </a:r>
          </a:p>
          <a:p>
            <a:pPr algn="just">
              <a:spcAft>
                <a:spcPts val="1000"/>
              </a:spcAft>
            </a:pPr>
            <a:r>
              <a:rPr lang="it-IT" sz="1800" dirty="0">
                <a:effectLst/>
                <a:latin typeface="Calibri" panose="020F0502020204030204" pitchFamily="34" charset="0"/>
                <a:ea typeface="Calibri" panose="020F0502020204030204" pitchFamily="34" charset="0"/>
                <a:cs typeface="Times New Roman" panose="02020603050405020304" pitchFamily="18" charset="0"/>
              </a:rPr>
              <a:t>c) Coloro che fruiscono dei riposi e permessi previsti dall’</a:t>
            </a:r>
            <a:r>
              <a:rPr lang="it-IT" sz="1800" dirty="0" err="1">
                <a:effectLst/>
                <a:latin typeface="Calibri" panose="020F0502020204030204" pitchFamily="34" charset="0"/>
                <a:ea typeface="Calibri" panose="020F0502020204030204" pitchFamily="34" charset="0"/>
                <a:cs typeface="Times New Roman" panose="02020603050405020304" pitchFamily="18" charset="0"/>
              </a:rPr>
              <a:t>art.42</a:t>
            </a:r>
            <a:r>
              <a:rPr lang="it-IT" sz="1800" dirty="0">
                <a:effectLst/>
                <a:latin typeface="Calibri" panose="020F0502020204030204" pitchFamily="34" charset="0"/>
                <a:ea typeface="Calibri" panose="020F0502020204030204" pitchFamily="34" charset="0"/>
                <a:cs typeface="Times New Roman" panose="02020603050405020304" pitchFamily="18" charset="0"/>
              </a:rPr>
              <a:t> del decreto legislativo 151/2001 che rivestono la qualità di:  </a:t>
            </a:r>
          </a:p>
          <a:p>
            <a:pPr algn="just">
              <a:spcAft>
                <a:spcPts val="1000"/>
              </a:spcAft>
            </a:pPr>
            <a:r>
              <a:rPr lang="it-IT" sz="1800" dirty="0">
                <a:effectLst/>
                <a:latin typeface="Calibri" panose="020F0502020204030204" pitchFamily="34" charset="0"/>
                <a:ea typeface="Calibri" panose="020F0502020204030204" pitchFamily="34" charset="0"/>
                <a:cs typeface="Times New Roman" panose="02020603050405020304" pitchFamily="18" charset="0"/>
              </a:rPr>
              <a:t>1. coniuge, parte di un’unione civile o convivente di fatto, convivente di soggetto con disabilità grave;  </a:t>
            </a:r>
          </a:p>
          <a:p>
            <a:pPr algn="just">
              <a:spcAft>
                <a:spcPts val="1000"/>
              </a:spcAft>
            </a:pPr>
            <a:r>
              <a:rPr lang="it-IT" sz="1800" dirty="0">
                <a:effectLst/>
                <a:latin typeface="Calibri" panose="020F0502020204030204" pitchFamily="34" charset="0"/>
                <a:ea typeface="Calibri" panose="020F0502020204030204" pitchFamily="34" charset="0"/>
                <a:cs typeface="Times New Roman" panose="02020603050405020304" pitchFamily="18" charset="0"/>
              </a:rPr>
              <a:t>2. padre o madre anche adottivi o affidatari in caso di decesso, mancanza o in presenza di patologie invalidanti dei soggetti di cui al punto 1);  </a:t>
            </a:r>
          </a:p>
          <a:p>
            <a:pPr algn="just">
              <a:spcAft>
                <a:spcPts val="1000"/>
              </a:spcAft>
            </a:pPr>
            <a:r>
              <a:rPr lang="it-IT" sz="1800" dirty="0">
                <a:effectLst/>
                <a:latin typeface="Calibri" panose="020F0502020204030204" pitchFamily="34" charset="0"/>
                <a:ea typeface="Calibri" panose="020F0502020204030204" pitchFamily="34" charset="0"/>
                <a:cs typeface="Times New Roman" panose="02020603050405020304" pitchFamily="18" charset="0"/>
              </a:rPr>
              <a:t>3. uno dei figli conviventi in caso di decesso, mancanza o in presenza di patologie invalidanti dei soggetti di cui al punto 2);  </a:t>
            </a:r>
          </a:p>
          <a:p>
            <a:pPr algn="just">
              <a:spcAft>
                <a:spcPts val="1000"/>
              </a:spcAft>
            </a:pPr>
            <a:r>
              <a:rPr lang="it-IT" sz="1800" dirty="0">
                <a:effectLst/>
                <a:latin typeface="Calibri" panose="020F0502020204030204" pitchFamily="34" charset="0"/>
                <a:ea typeface="Calibri" panose="020F0502020204030204" pitchFamily="34" charset="0"/>
                <a:cs typeface="Times New Roman" panose="02020603050405020304" pitchFamily="18" charset="0"/>
              </a:rPr>
              <a:t>4. uno dei fratelli o delle sorelle conviventi in caso di decesso, mancanza o in presenza di patologie invalidanti dei soggetti di cui al punto 3);  </a:t>
            </a:r>
          </a:p>
          <a:p>
            <a:pPr algn="just">
              <a:spcAft>
                <a:spcPts val="1000"/>
              </a:spcAft>
            </a:pPr>
            <a:r>
              <a:rPr lang="it-IT" sz="1800" dirty="0">
                <a:effectLst/>
                <a:latin typeface="Calibri" panose="020F0502020204030204" pitchFamily="34" charset="0"/>
                <a:ea typeface="Calibri" panose="020F0502020204030204" pitchFamily="34" charset="0"/>
                <a:cs typeface="Times New Roman" panose="02020603050405020304" pitchFamily="18" charset="0"/>
              </a:rPr>
              <a:t>5. parente o affine entro il terzo grado convivente in caso di decesso, mancanza o in presenza di patologie invalidanti dei soggetti di cui al punto 4).  </a:t>
            </a:r>
          </a:p>
          <a:p>
            <a:pPr algn="just">
              <a:spcAft>
                <a:spcPts val="1000"/>
              </a:spcAft>
            </a:pPr>
            <a:r>
              <a:rPr lang="it-IT" sz="1800" dirty="0">
                <a:effectLst/>
                <a:latin typeface="Calibri" panose="020F0502020204030204" pitchFamily="34" charset="0"/>
                <a:ea typeface="Calibri" panose="020F0502020204030204" pitchFamily="34" charset="0"/>
                <a:cs typeface="Times New Roman" panose="02020603050405020304" pitchFamily="18" charset="0"/>
              </a:rPr>
              <a:t>d) Il coniuge o figlio di soggetto mutilato o invalido civile di cui all’</a:t>
            </a:r>
            <a:r>
              <a:rPr lang="it-IT" sz="1800" dirty="0" err="1">
                <a:effectLst/>
                <a:latin typeface="Calibri" panose="020F0502020204030204" pitchFamily="34" charset="0"/>
                <a:ea typeface="Calibri" panose="020F0502020204030204" pitchFamily="34" charset="0"/>
                <a:cs typeface="Times New Roman" panose="02020603050405020304" pitchFamily="18" charset="0"/>
              </a:rPr>
              <a:t>art.2</a:t>
            </a:r>
            <a:r>
              <a:rPr lang="it-IT" sz="1800" dirty="0">
                <a:effectLst/>
                <a:latin typeface="Calibri" panose="020F0502020204030204" pitchFamily="34" charset="0"/>
                <a:ea typeface="Calibri" panose="020F0502020204030204" pitchFamily="34" charset="0"/>
                <a:cs typeface="Times New Roman" panose="02020603050405020304" pitchFamily="18" charset="0"/>
              </a:rPr>
              <a:t>, commi 2 e 3, della legge 30 marzo 1971, </a:t>
            </a:r>
            <a:r>
              <a:rPr lang="it-IT" sz="1800" dirty="0" err="1">
                <a:effectLst/>
                <a:latin typeface="Calibri" panose="020F0502020204030204" pitchFamily="34" charset="0"/>
                <a:ea typeface="Calibri" panose="020F0502020204030204" pitchFamily="34" charset="0"/>
                <a:cs typeface="Times New Roman" panose="02020603050405020304" pitchFamily="18" charset="0"/>
              </a:rPr>
              <a:t>n.118</a:t>
            </a:r>
            <a:r>
              <a:rPr lang="it-IT" sz="1800" dirty="0">
                <a:effectLst/>
                <a:latin typeface="Calibri" panose="020F0502020204030204" pitchFamily="34" charset="0"/>
                <a:ea typeface="Calibri" panose="020F0502020204030204" pitchFamily="34" charset="0"/>
                <a:cs typeface="Times New Roman" panose="02020603050405020304" pitchFamily="18" charset="0"/>
              </a:rPr>
              <a:t>.</a:t>
            </a:r>
          </a:p>
          <a:p>
            <a:pPr algn="just">
              <a:spcAft>
                <a:spcPts val="1000"/>
              </a:spcAft>
            </a:pPr>
            <a:r>
              <a:rPr lang="it-IT" sz="1800" dirty="0">
                <a:effectLst/>
                <a:latin typeface="Calibri" panose="020F0502020204030204" pitchFamily="34" charset="0"/>
                <a:ea typeface="Calibri" panose="020F0502020204030204" pitchFamily="34" charset="0"/>
                <a:cs typeface="Times New Roman" panose="02020603050405020304" pitchFamily="18" charset="0"/>
              </a:rPr>
              <a:t>e) Possono altresì presentare domanda di utilizzazione e assegnazione provvisoria se risultano in esubero sulla provincia.</a:t>
            </a:r>
          </a:p>
        </p:txBody>
      </p:sp>
      <p:pic>
        <p:nvPicPr>
          <p:cNvPr id="4" name="Immagine 3">
            <a:extLst>
              <a:ext uri="{FF2B5EF4-FFF2-40B4-BE49-F238E27FC236}">
                <a16:creationId xmlns:a16="http://schemas.microsoft.com/office/drawing/2014/main" xmlns="" id="{D7244B10-3AB2-A24B-8FAF-CFD608A71856}"/>
              </a:ext>
            </a:extLst>
          </p:cNvPr>
          <p:cNvPicPr>
            <a:picLocks noChangeAspect="1"/>
          </p:cNvPicPr>
          <p:nvPr/>
        </p:nvPicPr>
        <p:blipFill>
          <a:blip r:embed="rId2"/>
          <a:stretch>
            <a:fillRect/>
          </a:stretch>
        </p:blipFill>
        <p:spPr>
          <a:xfrm>
            <a:off x="11136290" y="371884"/>
            <a:ext cx="855990" cy="562522"/>
          </a:xfrm>
          <a:prstGeom prst="rect">
            <a:avLst/>
          </a:prstGeom>
        </p:spPr>
      </p:pic>
      <p:sp>
        <p:nvSpPr>
          <p:cNvPr id="5" name="Segnaposto numero diapositiva 4">
            <a:extLst>
              <a:ext uri="{FF2B5EF4-FFF2-40B4-BE49-F238E27FC236}">
                <a16:creationId xmlns:a16="http://schemas.microsoft.com/office/drawing/2014/main" xmlns="" id="{886274FE-74D2-42DE-CD03-A159DEB1B32C}"/>
              </a:ext>
            </a:extLst>
          </p:cNvPr>
          <p:cNvSpPr>
            <a:spLocks noGrp="1"/>
          </p:cNvSpPr>
          <p:nvPr>
            <p:ph type="sldNum" sz="quarter" idx="12"/>
          </p:nvPr>
        </p:nvSpPr>
        <p:spPr>
          <a:xfrm>
            <a:off x="11046016" y="6433455"/>
            <a:ext cx="946264" cy="365125"/>
          </a:xfrm>
        </p:spPr>
        <p:txBody>
          <a:bodyPr/>
          <a:lstStyle/>
          <a:p>
            <a:pPr algn="r"/>
            <a:fld id="{4FAB73BC-B049-4115-A692-8D63A059BFB8}" type="slidenum">
              <a:rPr lang="en-US" sz="1600" smtClean="0">
                <a:latin typeface="Calibri" panose="020F0502020204030204" pitchFamily="34" charset="0"/>
                <a:cs typeface="Calibri" panose="020F0502020204030204" pitchFamily="34" charset="0"/>
              </a:rPr>
              <a:pPr algn="r"/>
              <a:t>5</a:t>
            </a:fld>
            <a:endParaRPr lang="en-US" sz="1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xmlns="" val="5111826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2B8FF9AC-613E-9208-3EC3-9FC948F92B8D}"/>
              </a:ext>
            </a:extLst>
          </p:cNvPr>
          <p:cNvSpPr>
            <a:spLocks noGrp="1"/>
          </p:cNvSpPr>
          <p:nvPr>
            <p:ph type="title"/>
          </p:nvPr>
        </p:nvSpPr>
        <p:spPr>
          <a:xfrm>
            <a:off x="199720" y="323890"/>
            <a:ext cx="11880980" cy="457200"/>
          </a:xfrm>
        </p:spPr>
        <p:txBody>
          <a:bodyPr>
            <a:noAutofit/>
          </a:bodyPr>
          <a:lstStyle/>
          <a:p>
            <a:pPr>
              <a:lnSpc>
                <a:spcPct val="100000"/>
              </a:lnSpc>
            </a:pPr>
            <a:r>
              <a:rPr lang="it-IT" sz="2200" b="1" dirty="0">
                <a:solidFill>
                  <a:srgbClr val="C00000"/>
                </a:solidFill>
                <a:latin typeface="Calibri" panose="020F0502020204030204" pitchFamily="34" charset="0"/>
                <a:cs typeface="Calibri" panose="020F0502020204030204" pitchFamily="34" charset="0"/>
              </a:rPr>
              <a:t>Precedenze</a:t>
            </a:r>
          </a:p>
        </p:txBody>
      </p:sp>
      <p:sp>
        <p:nvSpPr>
          <p:cNvPr id="3" name="Rettangolo 2">
            <a:extLst>
              <a:ext uri="{FF2B5EF4-FFF2-40B4-BE49-F238E27FC236}">
                <a16:creationId xmlns:a16="http://schemas.microsoft.com/office/drawing/2014/main" xmlns="" id="{958B8D65-EF38-47D0-AC9A-E8443962D6E3}"/>
              </a:ext>
            </a:extLst>
          </p:cNvPr>
          <p:cNvSpPr/>
          <p:nvPr/>
        </p:nvSpPr>
        <p:spPr>
          <a:xfrm>
            <a:off x="0" y="881745"/>
            <a:ext cx="12192000" cy="5407089"/>
          </a:xfrm>
          <a:prstGeom prst="rect">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300"/>
              </a:spcAft>
            </a:pP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300"/>
              </a:spcAft>
            </a:pPr>
            <a:r>
              <a:rPr lang="it-IT" sz="1800" dirty="0">
                <a:effectLst/>
                <a:latin typeface="Calibri" panose="020F0502020204030204" pitchFamily="34" charset="0"/>
                <a:ea typeface="Calibri" panose="020F0502020204030204" pitchFamily="34" charset="0"/>
                <a:cs typeface="Times New Roman" panose="02020603050405020304" pitchFamily="18" charset="0"/>
              </a:rPr>
              <a:t>I. Personale con gravi motivi di salute in ordine di priorità (assegnazioni e utilizzazioni):</a:t>
            </a:r>
          </a:p>
          <a:p>
            <a:pPr algn="just">
              <a:spcAft>
                <a:spcPts val="300"/>
              </a:spcAft>
            </a:pPr>
            <a:r>
              <a:rPr lang="it-IT" sz="1800" dirty="0">
                <a:effectLst/>
                <a:latin typeface="Calibri" panose="020F0502020204030204" pitchFamily="34" charset="0"/>
                <a:ea typeface="Calibri" panose="020F0502020204030204" pitchFamily="34" charset="0"/>
                <a:cs typeface="Times New Roman" panose="02020603050405020304" pitchFamily="18" charset="0"/>
              </a:rPr>
              <a:t>1. Personale non vedente (art. 3 della Legge 28 marzo 1991, n. 120);</a:t>
            </a:r>
          </a:p>
          <a:p>
            <a:pPr algn="just">
              <a:spcAft>
                <a:spcPts val="300"/>
              </a:spcAft>
            </a:pPr>
            <a:r>
              <a:rPr lang="it-IT" sz="1800" dirty="0">
                <a:effectLst/>
                <a:latin typeface="Calibri" panose="020F0502020204030204" pitchFamily="34" charset="0"/>
                <a:ea typeface="Calibri" panose="020F0502020204030204" pitchFamily="34" charset="0"/>
                <a:cs typeface="Times New Roman" panose="02020603050405020304" pitchFamily="18" charset="0"/>
              </a:rPr>
              <a:t>2. Personale docente emodializzato (art. 61 della Legge n. 270/82).</a:t>
            </a:r>
          </a:p>
          <a:p>
            <a:pPr algn="just">
              <a:spcAft>
                <a:spcPts val="300"/>
              </a:spcAft>
            </a:pPr>
            <a:r>
              <a:rPr lang="it-IT" sz="1800" dirty="0">
                <a:effectLst/>
                <a:latin typeface="Calibri" panose="020F0502020204030204" pitchFamily="34" charset="0"/>
                <a:ea typeface="Calibri" panose="020F0502020204030204" pitchFamily="34" charset="0"/>
                <a:cs typeface="Times New Roman" panose="02020603050405020304" pitchFamily="18" charset="0"/>
              </a:rPr>
              <a:t>II. Personale trasferito d’ufficio negli ultimi otto anni richiedente il rientro nella scuola o istituto di precedente titolarità (solo utilizzazioni provinciali).</a:t>
            </a:r>
          </a:p>
          <a:p>
            <a:pPr algn="just">
              <a:spcAft>
                <a:spcPts val="300"/>
              </a:spcAft>
            </a:pPr>
            <a:r>
              <a:rPr lang="it-IT" sz="1800" dirty="0">
                <a:effectLst/>
                <a:latin typeface="Calibri" panose="020F0502020204030204" pitchFamily="34" charset="0"/>
                <a:ea typeface="Calibri" panose="020F0502020204030204" pitchFamily="34" charset="0"/>
                <a:cs typeface="Times New Roman" panose="02020603050405020304" pitchFamily="18" charset="0"/>
              </a:rPr>
              <a:t>III. Personale con disabilità e personale che ha bisogno di particolari cure continuative in ordine di priorità (assegnazioni e utilizzazioni):</a:t>
            </a:r>
          </a:p>
          <a:p>
            <a:pPr algn="just">
              <a:spcAft>
                <a:spcPts val="300"/>
              </a:spcAft>
            </a:pPr>
            <a:r>
              <a:rPr lang="it-IT" sz="1800" dirty="0">
                <a:effectLst/>
                <a:latin typeface="Calibri" panose="020F0502020204030204" pitchFamily="34" charset="0"/>
                <a:ea typeface="Calibri" panose="020F0502020204030204" pitchFamily="34" charset="0"/>
                <a:cs typeface="Times New Roman" panose="02020603050405020304" pitchFamily="18" charset="0"/>
              </a:rPr>
              <a:t>1. Personale con disabilità di cui all'art. 21 della legge n. 104/92 (</a:t>
            </a:r>
            <a:r>
              <a:rPr lang="it-IT" sz="1800" dirty="0" err="1">
                <a:effectLst/>
                <a:latin typeface="Calibri" panose="020F0502020204030204" pitchFamily="34" charset="0"/>
                <a:ea typeface="Calibri" panose="020F0502020204030204" pitchFamily="34" charset="0"/>
                <a:cs typeface="Times New Roman" panose="02020603050405020304" pitchFamily="18" charset="0"/>
              </a:rPr>
              <a:t>disabilità+grado</a:t>
            </a:r>
            <a:r>
              <a:rPr lang="it-IT" sz="1800" dirty="0">
                <a:effectLst/>
                <a:latin typeface="Calibri" panose="020F0502020204030204" pitchFamily="34" charset="0"/>
                <a:ea typeface="Calibri" panose="020F0502020204030204" pitchFamily="34" charset="0"/>
                <a:cs typeface="Times New Roman" panose="02020603050405020304" pitchFamily="18" charset="0"/>
              </a:rPr>
              <a:t> di invalidità di almeno il 67%);</a:t>
            </a:r>
          </a:p>
          <a:p>
            <a:pPr algn="just">
              <a:spcAft>
                <a:spcPts val="300"/>
              </a:spcAft>
            </a:pPr>
            <a:r>
              <a:rPr lang="it-IT" sz="1800" dirty="0">
                <a:effectLst/>
                <a:latin typeface="Calibri" panose="020F0502020204030204" pitchFamily="34" charset="0"/>
                <a:ea typeface="Calibri" panose="020F0502020204030204" pitchFamily="34" charset="0"/>
                <a:cs typeface="Times New Roman" panose="02020603050405020304" pitchFamily="18" charset="0"/>
              </a:rPr>
              <a:t>2. Personale docente (non necessariamente disabile) che ha bisogno per gravi patologie di particolari cure a carattere continuativo;</a:t>
            </a:r>
          </a:p>
          <a:p>
            <a:pPr algn="just">
              <a:spcAft>
                <a:spcPts val="300"/>
              </a:spcAft>
            </a:pPr>
            <a:r>
              <a:rPr lang="it-IT" sz="1800" dirty="0">
                <a:effectLst/>
                <a:latin typeface="Calibri" panose="020F0502020204030204" pitchFamily="34" charset="0"/>
                <a:ea typeface="Calibri" panose="020F0502020204030204" pitchFamily="34" charset="0"/>
                <a:cs typeface="Times New Roman" panose="02020603050405020304" pitchFamily="18" charset="0"/>
              </a:rPr>
              <a:t>3. Personale appartenente alle categorie previste dal comma 6 dell'art. 33 della legge n. 104/92 (disabilità grave art. 3 comma 3 legge 104/92).</a:t>
            </a:r>
          </a:p>
          <a:p>
            <a:pPr algn="just">
              <a:spcAft>
                <a:spcPts val="300"/>
              </a:spcAft>
            </a:pPr>
            <a:r>
              <a:rPr lang="it-IT" sz="1800" dirty="0">
                <a:effectLst/>
                <a:latin typeface="Calibri" panose="020F0502020204030204" pitchFamily="34" charset="0"/>
                <a:ea typeface="Calibri" panose="020F0502020204030204" pitchFamily="34" charset="0"/>
                <a:cs typeface="Times New Roman" panose="02020603050405020304" pitchFamily="18" charset="0"/>
              </a:rPr>
              <a:t>IV. Assistenza in ordine di priorità (assegnazioni e utilizzazioni):</a:t>
            </a:r>
          </a:p>
          <a:p>
            <a:pPr algn="just">
              <a:spcAft>
                <a:spcPts val="300"/>
              </a:spcAft>
            </a:pPr>
            <a:r>
              <a:rPr lang="it-IT" sz="1800" dirty="0">
                <a:effectLst/>
                <a:latin typeface="Calibri" panose="020F0502020204030204" pitchFamily="34" charset="0"/>
                <a:ea typeface="Calibri" panose="020F0502020204030204" pitchFamily="34" charset="0"/>
                <a:cs typeface="Times New Roman" panose="02020603050405020304" pitchFamily="18" charset="0"/>
              </a:rPr>
              <a:t>1. Assistenza al figlio/tutela legale/fratello-sorella;</a:t>
            </a:r>
          </a:p>
          <a:p>
            <a:pPr algn="just">
              <a:spcAft>
                <a:spcPts val="300"/>
              </a:spcAft>
            </a:pPr>
            <a:r>
              <a:rPr lang="it-IT" sz="1800" dirty="0">
                <a:effectLst/>
                <a:latin typeface="Calibri" panose="020F0502020204030204" pitchFamily="34" charset="0"/>
                <a:ea typeface="Calibri" panose="020F0502020204030204" pitchFamily="34" charset="0"/>
                <a:cs typeface="Times New Roman" panose="02020603050405020304" pitchFamily="18" charset="0"/>
              </a:rPr>
              <a:t>2. Assistenza al coniuge/parte dell’unione civile/convivente di fatto;</a:t>
            </a:r>
          </a:p>
          <a:p>
            <a:pPr algn="just">
              <a:spcAft>
                <a:spcPts val="300"/>
              </a:spcAft>
            </a:pPr>
            <a:r>
              <a:rPr lang="it-IT" sz="1800" dirty="0">
                <a:effectLst/>
                <a:latin typeface="Calibri" panose="020F0502020204030204" pitchFamily="34" charset="0"/>
                <a:ea typeface="Calibri" panose="020F0502020204030204" pitchFamily="34" charset="0"/>
                <a:cs typeface="Times New Roman" panose="02020603050405020304" pitchFamily="18" charset="0"/>
              </a:rPr>
              <a:t>3. Assistenza al genitore;</a:t>
            </a:r>
          </a:p>
          <a:p>
            <a:pPr algn="just">
              <a:spcAft>
                <a:spcPts val="300"/>
              </a:spcAft>
            </a:pPr>
            <a:r>
              <a:rPr lang="it-IT" sz="1800" dirty="0">
                <a:effectLst/>
                <a:latin typeface="Calibri" panose="020F0502020204030204" pitchFamily="34" charset="0"/>
                <a:ea typeface="Calibri" panose="020F0502020204030204" pitchFamily="34" charset="0"/>
                <a:cs typeface="Times New Roman" panose="02020603050405020304" pitchFamily="18" charset="0"/>
              </a:rPr>
              <a:t>4. madre/padre con figli inferiori i 6 anni;</a:t>
            </a:r>
          </a:p>
          <a:p>
            <a:pPr algn="just">
              <a:spcAft>
                <a:spcPts val="300"/>
              </a:spcAft>
            </a:pPr>
            <a:r>
              <a:rPr lang="it-IT" sz="1800" dirty="0">
                <a:effectLst/>
                <a:latin typeface="Calibri" panose="020F0502020204030204" pitchFamily="34" charset="0"/>
                <a:ea typeface="Calibri" panose="020F0502020204030204" pitchFamily="34" charset="0"/>
                <a:cs typeface="Times New Roman" panose="02020603050405020304" pitchFamily="18" charset="0"/>
              </a:rPr>
              <a:t>5. madre/padre con figli inferiori i 12 anni (solo assegnazioni interprovinciali);</a:t>
            </a:r>
          </a:p>
          <a:p>
            <a:pPr algn="just">
              <a:spcAft>
                <a:spcPts val="300"/>
              </a:spcAft>
            </a:pPr>
            <a:r>
              <a:rPr lang="it-IT" sz="1800" dirty="0">
                <a:effectLst/>
                <a:latin typeface="Calibri" panose="020F0502020204030204" pitchFamily="34" charset="0"/>
                <a:ea typeface="Calibri" panose="020F0502020204030204" pitchFamily="34" charset="0"/>
                <a:cs typeface="Times New Roman" panose="02020603050405020304" pitchFamily="18" charset="0"/>
              </a:rPr>
              <a:t>6. Assistenza al parente o affine entro il secondo grado ovvero entro il terzo grado.</a:t>
            </a:r>
          </a:p>
        </p:txBody>
      </p:sp>
      <p:pic>
        <p:nvPicPr>
          <p:cNvPr id="4" name="Immagine 3">
            <a:extLst>
              <a:ext uri="{FF2B5EF4-FFF2-40B4-BE49-F238E27FC236}">
                <a16:creationId xmlns:a16="http://schemas.microsoft.com/office/drawing/2014/main" xmlns="" id="{D2B55360-C410-BE73-B315-2733AF728193}"/>
              </a:ext>
            </a:extLst>
          </p:cNvPr>
          <p:cNvPicPr>
            <a:picLocks noChangeAspect="1"/>
          </p:cNvPicPr>
          <p:nvPr/>
        </p:nvPicPr>
        <p:blipFill>
          <a:blip r:embed="rId2"/>
          <a:stretch>
            <a:fillRect/>
          </a:stretch>
        </p:blipFill>
        <p:spPr>
          <a:xfrm>
            <a:off x="11136290" y="319223"/>
            <a:ext cx="855990" cy="562522"/>
          </a:xfrm>
          <a:prstGeom prst="rect">
            <a:avLst/>
          </a:prstGeom>
        </p:spPr>
      </p:pic>
      <p:sp>
        <p:nvSpPr>
          <p:cNvPr id="5" name="Segnaposto numero diapositiva 4">
            <a:extLst>
              <a:ext uri="{FF2B5EF4-FFF2-40B4-BE49-F238E27FC236}">
                <a16:creationId xmlns:a16="http://schemas.microsoft.com/office/drawing/2014/main" xmlns="" id="{DE81ACFE-E55C-58CE-2086-9D9B4255BE8D}"/>
              </a:ext>
            </a:extLst>
          </p:cNvPr>
          <p:cNvSpPr>
            <a:spLocks noGrp="1"/>
          </p:cNvSpPr>
          <p:nvPr>
            <p:ph type="sldNum" sz="quarter" idx="12"/>
          </p:nvPr>
        </p:nvSpPr>
        <p:spPr>
          <a:xfrm>
            <a:off x="10948176" y="6389489"/>
            <a:ext cx="946264" cy="365125"/>
          </a:xfrm>
        </p:spPr>
        <p:txBody>
          <a:bodyPr/>
          <a:lstStyle/>
          <a:p>
            <a:pPr algn="r"/>
            <a:fld id="{4FAB73BC-B049-4115-A692-8D63A059BFB8}" type="slidenum">
              <a:rPr lang="en-US" sz="1600" smtClean="0">
                <a:latin typeface="Calibri" panose="020F0502020204030204" pitchFamily="34" charset="0"/>
                <a:cs typeface="Calibri" panose="020F0502020204030204" pitchFamily="34" charset="0"/>
              </a:rPr>
              <a:pPr algn="r"/>
              <a:t>6</a:t>
            </a:fld>
            <a:endParaRPr lang="en-US" sz="1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xmlns="" val="12897792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2B8FF9AC-613E-9208-3EC3-9FC948F92B8D}"/>
              </a:ext>
            </a:extLst>
          </p:cNvPr>
          <p:cNvSpPr>
            <a:spLocks noGrp="1"/>
          </p:cNvSpPr>
          <p:nvPr>
            <p:ph type="title"/>
          </p:nvPr>
        </p:nvSpPr>
        <p:spPr>
          <a:xfrm>
            <a:off x="205273" y="424545"/>
            <a:ext cx="11880980" cy="457200"/>
          </a:xfrm>
        </p:spPr>
        <p:txBody>
          <a:bodyPr>
            <a:noAutofit/>
          </a:bodyPr>
          <a:lstStyle/>
          <a:p>
            <a:pPr>
              <a:lnSpc>
                <a:spcPct val="100000"/>
              </a:lnSpc>
            </a:pPr>
            <a:r>
              <a:rPr lang="it-IT" sz="2200" b="1" dirty="0">
                <a:solidFill>
                  <a:srgbClr val="C00000"/>
                </a:solidFill>
                <a:latin typeface="Calibri" panose="020F0502020204030204" pitchFamily="34" charset="0"/>
                <a:cs typeface="Calibri" panose="020F0502020204030204" pitchFamily="34" charset="0"/>
              </a:rPr>
              <a:t>Precedenze</a:t>
            </a:r>
          </a:p>
        </p:txBody>
      </p:sp>
      <p:sp>
        <p:nvSpPr>
          <p:cNvPr id="3" name="Rettangolo 2">
            <a:extLst>
              <a:ext uri="{FF2B5EF4-FFF2-40B4-BE49-F238E27FC236}">
                <a16:creationId xmlns:a16="http://schemas.microsoft.com/office/drawing/2014/main" xmlns="" id="{958B8D65-EF38-47D0-AC9A-E8443962D6E3}"/>
              </a:ext>
            </a:extLst>
          </p:cNvPr>
          <p:cNvSpPr/>
          <p:nvPr/>
        </p:nvSpPr>
        <p:spPr>
          <a:xfrm>
            <a:off x="0" y="1082352"/>
            <a:ext cx="12192000" cy="3816220"/>
          </a:xfrm>
          <a:prstGeom prst="rect">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it-IT" sz="1800" dirty="0">
                <a:effectLst/>
                <a:latin typeface="Calibri" panose="020F0502020204030204" pitchFamily="34" charset="0"/>
                <a:ea typeface="Calibri" panose="020F0502020204030204" pitchFamily="34" charset="0"/>
                <a:cs typeface="Times New Roman" panose="02020603050405020304" pitchFamily="18" charset="0"/>
              </a:rPr>
              <a:t>V. Docenti: Personale cessato a qualunque titolo dal collocamento fuori ruolo;</a:t>
            </a:r>
          </a:p>
          <a:p>
            <a:pPr>
              <a:lnSpc>
                <a:spcPct val="115000"/>
              </a:lnSpc>
              <a:spcAft>
                <a:spcPts val="1000"/>
              </a:spcAft>
            </a:pPr>
            <a:r>
              <a:rPr lang="it-IT" sz="1800" dirty="0">
                <a:effectLst/>
                <a:latin typeface="Calibri" panose="020F0502020204030204" pitchFamily="34" charset="0"/>
                <a:ea typeface="Calibri" panose="020F0502020204030204" pitchFamily="34" charset="0"/>
                <a:cs typeface="Times New Roman" panose="02020603050405020304" pitchFamily="18" charset="0"/>
              </a:rPr>
              <a:t>Ata: Personale Dichiarato inidoneo a svolgere le mansioni del proprio profilo che svolge mansioni di altro profilo</a:t>
            </a:r>
          </a:p>
          <a:p>
            <a:pPr>
              <a:lnSpc>
                <a:spcPct val="115000"/>
              </a:lnSpc>
              <a:spcAft>
                <a:spcPts val="1000"/>
              </a:spcAft>
            </a:pPr>
            <a:r>
              <a:rPr lang="it-IT" sz="1800" dirty="0">
                <a:effectLst/>
                <a:latin typeface="Calibri" panose="020F0502020204030204" pitchFamily="34" charset="0"/>
                <a:ea typeface="Calibri" panose="020F0502020204030204" pitchFamily="34" charset="0"/>
                <a:cs typeface="Times New Roman" panose="02020603050405020304" pitchFamily="18" charset="0"/>
              </a:rPr>
              <a:t>VI. Personale coniuge di militare o di categoria equiparata (solo assegnazioni)</a:t>
            </a:r>
          </a:p>
          <a:p>
            <a:pPr>
              <a:lnSpc>
                <a:spcPct val="115000"/>
              </a:lnSpc>
              <a:spcAft>
                <a:spcPts val="1000"/>
              </a:spcAft>
            </a:pPr>
            <a:r>
              <a:rPr lang="it-IT" sz="1800" dirty="0">
                <a:effectLst/>
                <a:latin typeface="Calibri" panose="020F0502020204030204" pitchFamily="34" charset="0"/>
                <a:ea typeface="Calibri" panose="020F0502020204030204" pitchFamily="34" charset="0"/>
                <a:cs typeface="Times New Roman" panose="02020603050405020304" pitchFamily="18" charset="0"/>
              </a:rPr>
              <a:t>VII. Personale che ricopre cariche pubbliche nelle amministrazioni degli enti locali (solo assegnazioni)</a:t>
            </a:r>
          </a:p>
          <a:p>
            <a:pPr>
              <a:lnSpc>
                <a:spcPct val="115000"/>
              </a:lnSpc>
              <a:spcAft>
                <a:spcPts val="1000"/>
              </a:spcAft>
            </a:pPr>
            <a:r>
              <a:rPr lang="it-IT" sz="1800" dirty="0">
                <a:effectLst/>
                <a:latin typeface="Calibri" panose="020F0502020204030204" pitchFamily="34" charset="0"/>
                <a:ea typeface="Calibri" panose="020F0502020204030204" pitchFamily="34" charset="0"/>
                <a:cs typeface="Times New Roman" panose="02020603050405020304" pitchFamily="18" charset="0"/>
              </a:rPr>
              <a:t>VIII. Personale che riprende servizio al termine dell’aspettativa sindacale di cui al </a:t>
            </a:r>
            <a:r>
              <a:rPr lang="it-IT" sz="1800" dirty="0" err="1">
                <a:effectLst/>
                <a:latin typeface="Calibri" panose="020F0502020204030204" pitchFamily="34" charset="0"/>
                <a:ea typeface="Calibri" panose="020F0502020204030204" pitchFamily="34" charset="0"/>
                <a:cs typeface="Times New Roman" panose="02020603050405020304" pitchFamily="18" charset="0"/>
              </a:rPr>
              <a:t>C.C.N.Q</a:t>
            </a:r>
            <a:r>
              <a:rPr lang="it-IT" sz="1800" dirty="0">
                <a:effectLst/>
                <a:latin typeface="Calibri" panose="020F0502020204030204" pitchFamily="34" charset="0"/>
                <a:ea typeface="Calibri" panose="020F0502020204030204" pitchFamily="34" charset="0"/>
                <a:cs typeface="Times New Roman" panose="02020603050405020304" pitchFamily="18" charset="0"/>
              </a:rPr>
              <a:t>. sottoscritto il 4.12.2017 (solo assegnazioni).</a:t>
            </a:r>
          </a:p>
          <a:p>
            <a:pPr>
              <a:lnSpc>
                <a:spcPct val="115000"/>
              </a:lnSpc>
              <a:spcAft>
                <a:spcPts val="1000"/>
              </a:spcAft>
            </a:pPr>
            <a:r>
              <a:rPr lang="it-IT" sz="18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15000"/>
              </a:lnSpc>
              <a:spcAft>
                <a:spcPts val="1000"/>
              </a:spcAft>
            </a:pPr>
            <a:r>
              <a:rPr lang="it-IT" sz="1800" dirty="0">
                <a:effectLst/>
                <a:latin typeface="Calibri" panose="020F0502020204030204" pitchFamily="34" charset="0"/>
                <a:ea typeface="Calibri" panose="020F0502020204030204" pitchFamily="34" charset="0"/>
                <a:cs typeface="Times New Roman" panose="02020603050405020304" pitchFamily="18" charset="0"/>
              </a:rPr>
              <a:t>N. B.: a parità di precedenza si considera il punteggio e a parità di precedenza e punteggio prevale la maggiore età anagrafica.</a:t>
            </a:r>
          </a:p>
          <a:p>
            <a:pPr algn="just"/>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Immagine 3">
            <a:extLst>
              <a:ext uri="{FF2B5EF4-FFF2-40B4-BE49-F238E27FC236}">
                <a16:creationId xmlns:a16="http://schemas.microsoft.com/office/drawing/2014/main" xmlns="" id="{6D3D0906-702B-ED70-69F6-33D74A77F9FF}"/>
              </a:ext>
            </a:extLst>
          </p:cNvPr>
          <p:cNvPicPr>
            <a:picLocks noChangeAspect="1"/>
          </p:cNvPicPr>
          <p:nvPr/>
        </p:nvPicPr>
        <p:blipFill>
          <a:blip r:embed="rId2"/>
          <a:stretch>
            <a:fillRect/>
          </a:stretch>
        </p:blipFill>
        <p:spPr>
          <a:xfrm>
            <a:off x="11136290" y="371884"/>
            <a:ext cx="855990" cy="562522"/>
          </a:xfrm>
          <a:prstGeom prst="rect">
            <a:avLst/>
          </a:prstGeom>
        </p:spPr>
      </p:pic>
      <p:sp>
        <p:nvSpPr>
          <p:cNvPr id="5" name="Segnaposto numero diapositiva 4">
            <a:extLst>
              <a:ext uri="{FF2B5EF4-FFF2-40B4-BE49-F238E27FC236}">
                <a16:creationId xmlns:a16="http://schemas.microsoft.com/office/drawing/2014/main" xmlns="" id="{9B2757F1-4012-8275-038A-8B4FE72DEC21}"/>
              </a:ext>
            </a:extLst>
          </p:cNvPr>
          <p:cNvSpPr>
            <a:spLocks noGrp="1"/>
          </p:cNvSpPr>
          <p:nvPr>
            <p:ph type="sldNum" sz="quarter" idx="12"/>
          </p:nvPr>
        </p:nvSpPr>
        <p:spPr>
          <a:xfrm>
            <a:off x="10966837" y="6433455"/>
            <a:ext cx="946264" cy="365125"/>
          </a:xfrm>
        </p:spPr>
        <p:txBody>
          <a:bodyPr/>
          <a:lstStyle/>
          <a:p>
            <a:pPr algn="r"/>
            <a:fld id="{4FAB73BC-B049-4115-A692-8D63A059BFB8}" type="slidenum">
              <a:rPr lang="en-US" sz="1600" smtClean="0">
                <a:latin typeface="Calibri" panose="020F0502020204030204" pitchFamily="34" charset="0"/>
                <a:cs typeface="Calibri" panose="020F0502020204030204" pitchFamily="34" charset="0"/>
              </a:rPr>
              <a:pPr algn="r"/>
              <a:t>7</a:t>
            </a:fld>
            <a:endParaRPr lang="en-US" sz="1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xmlns="" val="25603275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2B8FF9AC-613E-9208-3EC3-9FC948F92B8D}"/>
              </a:ext>
            </a:extLst>
          </p:cNvPr>
          <p:cNvSpPr>
            <a:spLocks noGrp="1"/>
          </p:cNvSpPr>
          <p:nvPr>
            <p:ph type="title"/>
          </p:nvPr>
        </p:nvSpPr>
        <p:spPr>
          <a:xfrm>
            <a:off x="205273" y="424545"/>
            <a:ext cx="11880980" cy="457200"/>
          </a:xfrm>
        </p:spPr>
        <p:txBody>
          <a:bodyPr>
            <a:noAutofit/>
          </a:bodyPr>
          <a:lstStyle/>
          <a:p>
            <a:pPr algn="ctr">
              <a:lnSpc>
                <a:spcPct val="115000"/>
              </a:lnSpc>
              <a:spcAft>
                <a:spcPts val="1000"/>
              </a:spcAft>
            </a:pPr>
            <a:r>
              <a:rPr lang="it-IT" sz="3400" b="1" dirty="0">
                <a:solidFill>
                  <a:srgbClr val="FF9900"/>
                </a:solidFill>
                <a:effectLst/>
                <a:latin typeface="Calibri" panose="020F0502020204030204" pitchFamily="34" charset="0"/>
                <a:ea typeface="Calibri" panose="020F0502020204030204" pitchFamily="34" charset="0"/>
                <a:cs typeface="Times New Roman" panose="02020603050405020304" pitchFamily="18" charset="0"/>
              </a:rPr>
              <a:t>ASSEGNAZIONI PROVVISORIE</a:t>
            </a:r>
            <a:endParaRPr lang="it-IT" sz="3400" dirty="0">
              <a:solidFill>
                <a:srgbClr val="FF99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ttangolo 2">
            <a:extLst>
              <a:ext uri="{FF2B5EF4-FFF2-40B4-BE49-F238E27FC236}">
                <a16:creationId xmlns:a16="http://schemas.microsoft.com/office/drawing/2014/main" xmlns="" id="{958B8D65-EF38-47D0-AC9A-E8443962D6E3}"/>
              </a:ext>
            </a:extLst>
          </p:cNvPr>
          <p:cNvSpPr/>
          <p:nvPr/>
        </p:nvSpPr>
        <p:spPr>
          <a:xfrm>
            <a:off x="0" y="1184988"/>
            <a:ext cx="12192000" cy="5178490"/>
          </a:xfrm>
          <a:prstGeom prst="rect">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it-IT" sz="1800" b="1" i="1" dirty="0">
                <a:effectLst/>
                <a:latin typeface="Calibri" panose="020F0502020204030204" pitchFamily="34" charset="0"/>
                <a:ea typeface="Calibri" panose="020F0502020204030204" pitchFamily="34" charset="0"/>
                <a:cs typeface="Times New Roman" panose="02020603050405020304" pitchFamily="18" charset="0"/>
              </a:rPr>
              <a:t>L’assegnazione provvisoria può essere richiesta per una sola provincia, indicando fino a 20 preferenze per i docenti della scuola infanzia e primaria e fino a 15 preferenze per i docenti della scuola secondaria di I e II grado indicando il codice puntuale delle scuole e /o un codice sintetico (comune, distretto, </a:t>
            </a:r>
            <a:r>
              <a:rPr lang="it-IT" sz="1800" b="1" i="1">
                <a:effectLst/>
                <a:latin typeface="Calibri" panose="020F0502020204030204" pitchFamily="34" charset="0"/>
                <a:ea typeface="Calibri" panose="020F0502020204030204" pitchFamily="34" charset="0"/>
                <a:cs typeface="Times New Roman" panose="02020603050405020304" pitchFamily="18" charset="0"/>
              </a:rPr>
              <a:t>provincia) </a:t>
            </a:r>
            <a:r>
              <a:rPr lang="it-IT" sz="1800" b="1" i="1" dirty="0">
                <a:effectLst/>
                <a:latin typeface="Calibri" panose="020F0502020204030204" pitchFamily="34" charset="0"/>
                <a:ea typeface="Calibri" panose="020F0502020204030204" pitchFamily="34" charset="0"/>
                <a:cs typeface="Times New Roman" panose="02020603050405020304" pitchFamily="18" charset="0"/>
              </a:rPr>
              <a:t>indifferentemente per uno dei seguenti motivi:</a:t>
            </a:r>
          </a:p>
          <a:p>
            <a:pPr algn="just"/>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it-IT" sz="1800" dirty="0">
                <a:effectLst/>
                <a:latin typeface="Calibri" panose="020F0502020204030204" pitchFamily="34" charset="0"/>
                <a:ea typeface="Calibri" panose="020F0502020204030204" pitchFamily="34" charset="0"/>
                <a:cs typeface="Times New Roman" panose="02020603050405020304" pitchFamily="18" charset="0"/>
              </a:rPr>
              <a:t>• ricongiungimento ai figli o agli affidati di minore età con provvedimento giudiziario; </a:t>
            </a:r>
          </a:p>
          <a:p>
            <a:pPr algn="just"/>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it-IT" sz="1800" dirty="0">
                <a:effectLst/>
                <a:latin typeface="Calibri" panose="020F0502020204030204" pitchFamily="34" charset="0"/>
                <a:ea typeface="Calibri" panose="020F0502020204030204" pitchFamily="34" charset="0"/>
                <a:cs typeface="Times New Roman" panose="02020603050405020304" pitchFamily="18" charset="0"/>
              </a:rPr>
              <a:t>• ricongiungimento al coniuge o alla parte dell’unione civile o al convivente di fatto; </a:t>
            </a:r>
          </a:p>
          <a:p>
            <a:pPr algn="just"/>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it-IT" sz="1800" dirty="0">
                <a:effectLst/>
                <a:latin typeface="Calibri" panose="020F0502020204030204" pitchFamily="34" charset="0"/>
                <a:ea typeface="Calibri" panose="020F0502020204030204" pitchFamily="34" charset="0"/>
                <a:cs typeface="Times New Roman" panose="02020603050405020304" pitchFamily="18" charset="0"/>
              </a:rPr>
              <a:t>• ricongiungimento a parenti e agli affini conviventi purché la stabilità della convivenza risulti da certificazione anagrafica; </a:t>
            </a:r>
          </a:p>
          <a:p>
            <a:pPr algn="just"/>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it-IT" sz="1800" dirty="0">
                <a:effectLst/>
                <a:latin typeface="Calibri" panose="020F0502020204030204" pitchFamily="34" charset="0"/>
                <a:ea typeface="Calibri" panose="020F0502020204030204" pitchFamily="34" charset="0"/>
                <a:cs typeface="Times New Roman" panose="02020603050405020304" pitchFamily="18" charset="0"/>
              </a:rPr>
              <a:t>• gravi esigenze di salute del richiedente comprovate da idonea certificazione sanitaria; </a:t>
            </a:r>
          </a:p>
          <a:p>
            <a:pPr algn="just"/>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it-IT" sz="1800" dirty="0">
                <a:effectLst/>
                <a:latin typeface="Calibri" panose="020F0502020204030204" pitchFamily="34" charset="0"/>
                <a:ea typeface="Calibri" panose="020F0502020204030204" pitchFamily="34" charset="0"/>
                <a:cs typeface="Times New Roman" panose="02020603050405020304" pitchFamily="18" charset="0"/>
              </a:rPr>
              <a:t>• ricongiungimento al genitore (anche non convivente).</a:t>
            </a:r>
          </a:p>
          <a:p>
            <a:pPr algn="just"/>
            <a:endParaRPr lang="it-IT" dirty="0">
              <a:latin typeface="Calibri" panose="020F0502020204030204" pitchFamily="34" charset="0"/>
              <a:ea typeface="Calibri" panose="020F0502020204030204" pitchFamily="34" charset="0"/>
              <a:cs typeface="Times New Roman" panose="02020603050405020304" pitchFamily="18" charset="0"/>
            </a:endParaRPr>
          </a:p>
          <a:p>
            <a:pPr algn="just"/>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Immagine 3">
            <a:extLst>
              <a:ext uri="{FF2B5EF4-FFF2-40B4-BE49-F238E27FC236}">
                <a16:creationId xmlns:a16="http://schemas.microsoft.com/office/drawing/2014/main" xmlns="" id="{E01D4D5B-96F8-BDF5-6FC9-0D00440D48C2}"/>
              </a:ext>
            </a:extLst>
          </p:cNvPr>
          <p:cNvPicPr>
            <a:picLocks noChangeAspect="1"/>
          </p:cNvPicPr>
          <p:nvPr/>
        </p:nvPicPr>
        <p:blipFill>
          <a:blip r:embed="rId2"/>
          <a:stretch>
            <a:fillRect/>
          </a:stretch>
        </p:blipFill>
        <p:spPr>
          <a:xfrm>
            <a:off x="11136290" y="371884"/>
            <a:ext cx="855990" cy="562522"/>
          </a:xfrm>
          <a:prstGeom prst="rect">
            <a:avLst/>
          </a:prstGeom>
        </p:spPr>
      </p:pic>
      <p:sp>
        <p:nvSpPr>
          <p:cNvPr id="5" name="Segnaposto numero diapositiva 4">
            <a:extLst>
              <a:ext uri="{FF2B5EF4-FFF2-40B4-BE49-F238E27FC236}">
                <a16:creationId xmlns:a16="http://schemas.microsoft.com/office/drawing/2014/main" xmlns="" id="{63485FC8-4E3A-90D1-E82F-925C2B354175}"/>
              </a:ext>
            </a:extLst>
          </p:cNvPr>
          <p:cNvSpPr>
            <a:spLocks noGrp="1"/>
          </p:cNvSpPr>
          <p:nvPr>
            <p:ph type="sldNum" sz="quarter" idx="12"/>
          </p:nvPr>
        </p:nvSpPr>
        <p:spPr>
          <a:xfrm>
            <a:off x="10938845" y="6386802"/>
            <a:ext cx="946264" cy="365125"/>
          </a:xfrm>
        </p:spPr>
        <p:txBody>
          <a:bodyPr/>
          <a:lstStyle/>
          <a:p>
            <a:pPr algn="r"/>
            <a:fld id="{4FAB73BC-B049-4115-A692-8D63A059BFB8}" type="slidenum">
              <a:rPr lang="en-US" sz="1600" smtClean="0"/>
              <a:pPr algn="r"/>
              <a:t>8</a:t>
            </a:fld>
            <a:endParaRPr lang="en-US" sz="1600" dirty="0"/>
          </a:p>
        </p:txBody>
      </p:sp>
    </p:spTree>
    <p:extLst>
      <p:ext uri="{BB962C8B-B14F-4D97-AF65-F5344CB8AC3E}">
        <p14:creationId xmlns:p14="http://schemas.microsoft.com/office/powerpoint/2010/main" xmlns="" val="9512819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3" name="Rettangolo 2">
            <a:extLst>
              <a:ext uri="{FF2B5EF4-FFF2-40B4-BE49-F238E27FC236}">
                <a16:creationId xmlns:a16="http://schemas.microsoft.com/office/drawing/2014/main" xmlns="" id="{958B8D65-EF38-47D0-AC9A-E8443962D6E3}"/>
              </a:ext>
            </a:extLst>
          </p:cNvPr>
          <p:cNvSpPr/>
          <p:nvPr/>
        </p:nvSpPr>
        <p:spPr>
          <a:xfrm>
            <a:off x="0" y="1184988"/>
            <a:ext cx="12192000" cy="5673012"/>
          </a:xfrm>
          <a:prstGeom prst="rect">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it-IT" sz="1800" b="1" i="1" dirty="0">
                <a:effectLst/>
                <a:latin typeface="Calibri" panose="020F0502020204030204" pitchFamily="34" charset="0"/>
                <a:ea typeface="Calibri" panose="020F0502020204030204" pitchFamily="34" charset="0"/>
                <a:cs typeface="Times New Roman" panose="02020603050405020304" pitchFamily="18" charset="0"/>
              </a:rPr>
              <a:t>Punteggi per le assegnazioni provvisorie</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it-IT" sz="1800" dirty="0">
                <a:effectLst/>
                <a:latin typeface="Calibri" panose="020F0502020204030204" pitchFamily="34" charset="0"/>
                <a:ea typeface="Calibri" panose="020F0502020204030204" pitchFamily="34" charset="0"/>
                <a:cs typeface="Times New Roman" panose="02020603050405020304" pitchFamily="18" charset="0"/>
              </a:rPr>
              <a:t>A) per il ricongiungimento al familiare (coniuge o parte dell’unione civile; convivente; figli o affidati minori o maggiorenni disabili in situazione di gravità; genitori con età superiore ai 65 anni);  </a:t>
            </a:r>
          </a:p>
          <a:p>
            <a:pPr algn="just"/>
            <a:r>
              <a:rPr lang="it-IT" sz="1800" dirty="0">
                <a:effectLst/>
                <a:latin typeface="Calibri" panose="020F0502020204030204" pitchFamily="34" charset="0"/>
                <a:ea typeface="Calibri" panose="020F0502020204030204" pitchFamily="34" charset="0"/>
                <a:cs typeface="Times New Roman" panose="02020603050405020304" pitchFamily="18" charset="0"/>
              </a:rPr>
              <a:t>• Personale docente: pp. 6;  </a:t>
            </a:r>
          </a:p>
          <a:p>
            <a:pPr algn="just"/>
            <a:r>
              <a:rPr lang="it-IT" sz="1800" dirty="0">
                <a:effectLst/>
                <a:latin typeface="Calibri" panose="020F0502020204030204" pitchFamily="34" charset="0"/>
                <a:ea typeface="Calibri" panose="020F0502020204030204" pitchFamily="34" charset="0"/>
                <a:cs typeface="Times New Roman" panose="02020603050405020304" pitchFamily="18" charset="0"/>
              </a:rPr>
              <a:t>B) per ogni figlio o affidato di età inferiore ai 6 anni, ossia che compie i 6 anni tra il 1° gennaio e il 31 dicembre 2024 (si prescinde dalla residenza).  </a:t>
            </a:r>
          </a:p>
          <a:p>
            <a:pPr algn="just"/>
            <a:r>
              <a:rPr lang="it-IT" sz="1800" dirty="0">
                <a:effectLst/>
                <a:latin typeface="Calibri" panose="020F0502020204030204" pitchFamily="34" charset="0"/>
                <a:ea typeface="Calibri" panose="020F0502020204030204" pitchFamily="34" charset="0"/>
                <a:cs typeface="Times New Roman" panose="02020603050405020304" pitchFamily="18" charset="0"/>
              </a:rPr>
              <a:t>• Personale docente: pp. 4;  </a:t>
            </a:r>
          </a:p>
          <a:p>
            <a:pPr algn="just"/>
            <a:r>
              <a:rPr lang="it-IT" sz="1800" dirty="0">
                <a:effectLst/>
                <a:latin typeface="Calibri" panose="020F0502020204030204" pitchFamily="34" charset="0"/>
                <a:ea typeface="Calibri" panose="020F0502020204030204" pitchFamily="34" charset="0"/>
                <a:cs typeface="Times New Roman" panose="02020603050405020304" pitchFamily="18" charset="0"/>
              </a:rPr>
              <a:t>C) per ogni figlio o affidato di età superiore ai 6 anni e inferiore ai 18 anni, ossia che compie i 18 anni tra il 1° gennaio e il 31 dicembre 2024 (si prescinde dalla residenza). </a:t>
            </a:r>
          </a:p>
          <a:p>
            <a:pPr algn="just"/>
            <a:r>
              <a:rPr lang="it-IT" sz="1800" dirty="0">
                <a:effectLst/>
                <a:latin typeface="Calibri" panose="020F0502020204030204" pitchFamily="34" charset="0"/>
                <a:ea typeface="Calibri" panose="020F0502020204030204" pitchFamily="34" charset="0"/>
                <a:cs typeface="Times New Roman" panose="02020603050405020304" pitchFamily="18" charset="0"/>
              </a:rPr>
              <a:t>• Personale docente ed educativo: pp. 3;  </a:t>
            </a:r>
          </a:p>
          <a:p>
            <a:pPr algn="just"/>
            <a:r>
              <a:rPr lang="it-IT" sz="1800" dirty="0">
                <a:effectLst/>
                <a:latin typeface="Calibri" panose="020F0502020204030204" pitchFamily="34" charset="0"/>
                <a:ea typeface="Calibri" panose="020F0502020204030204" pitchFamily="34" charset="0"/>
                <a:cs typeface="Times New Roman" panose="02020603050405020304" pitchFamily="18" charset="0"/>
              </a:rPr>
              <a:t>D) per la cura e l’assistenza dei figli o affidati minorati fisici, psichici o sensoriali, tossicodipendenti, ovvero del coniuge o parte dell’unione civile o del genitore totalmente e permanentemente inabili al lavoro che possono essere assistiti soltanto nel comune richiesto. </a:t>
            </a:r>
          </a:p>
          <a:p>
            <a:r>
              <a:rPr lang="it-IT" sz="1800" dirty="0">
                <a:effectLst/>
                <a:latin typeface="Calibri" panose="020F0502020204030204" pitchFamily="34" charset="0"/>
                <a:ea typeface="Calibri" panose="020F0502020204030204" pitchFamily="34" charset="0"/>
                <a:cs typeface="Times New Roman" panose="02020603050405020304" pitchFamily="18" charset="0"/>
              </a:rPr>
              <a:t>• Personale docente: pp. 6;  </a:t>
            </a:r>
          </a:p>
          <a:p>
            <a:r>
              <a:rPr lang="it-IT" sz="1800" dirty="0">
                <a:effectLst/>
                <a:latin typeface="Calibri" panose="020F0502020204030204" pitchFamily="34" charset="0"/>
                <a:ea typeface="Calibri" panose="020F0502020204030204" pitchFamily="34" charset="0"/>
                <a:cs typeface="Times New Roman" panose="02020603050405020304" pitchFamily="18" charset="0"/>
              </a:rPr>
              <a:t>In caso di parità di precedenze e di punteggio prevale chi ha maggiore anzianità anagrafica. </a:t>
            </a:r>
          </a:p>
          <a:p>
            <a:r>
              <a:rPr lang="it-IT" sz="1800" dirty="0">
                <a:effectLst/>
                <a:latin typeface="Calibri" panose="020F0502020204030204" pitchFamily="34" charset="0"/>
                <a:ea typeface="Calibri" panose="020F0502020204030204" pitchFamily="34" charset="0"/>
                <a:cs typeface="Times New Roman" panose="02020603050405020304" pitchFamily="18" charset="0"/>
              </a:rPr>
              <a:t>Non sono valutati titoli e/o anzianità di servizio.</a:t>
            </a:r>
          </a:p>
        </p:txBody>
      </p:sp>
      <p:sp>
        <p:nvSpPr>
          <p:cNvPr id="6" name="Titolo 1">
            <a:extLst>
              <a:ext uri="{FF2B5EF4-FFF2-40B4-BE49-F238E27FC236}">
                <a16:creationId xmlns:a16="http://schemas.microsoft.com/office/drawing/2014/main" xmlns="" id="{3195075E-A842-A334-6C07-6D8AE668DF26}"/>
              </a:ext>
            </a:extLst>
          </p:cNvPr>
          <p:cNvSpPr>
            <a:spLocks noGrp="1"/>
          </p:cNvSpPr>
          <p:nvPr>
            <p:ph type="title"/>
          </p:nvPr>
        </p:nvSpPr>
        <p:spPr>
          <a:xfrm>
            <a:off x="205273" y="424545"/>
            <a:ext cx="11880980" cy="457200"/>
          </a:xfrm>
        </p:spPr>
        <p:txBody>
          <a:bodyPr>
            <a:noAutofit/>
          </a:bodyPr>
          <a:lstStyle/>
          <a:p>
            <a:pPr algn="ctr">
              <a:lnSpc>
                <a:spcPct val="115000"/>
              </a:lnSpc>
              <a:spcAft>
                <a:spcPts val="1000"/>
              </a:spcAft>
            </a:pPr>
            <a:r>
              <a:rPr lang="it-IT" sz="3400" b="1" dirty="0">
                <a:solidFill>
                  <a:srgbClr val="FF9900"/>
                </a:solidFill>
                <a:effectLst/>
                <a:latin typeface="Calibri" panose="020F0502020204030204" pitchFamily="34" charset="0"/>
                <a:ea typeface="Calibri" panose="020F0502020204030204" pitchFamily="34" charset="0"/>
                <a:cs typeface="Times New Roman" panose="02020603050405020304" pitchFamily="18" charset="0"/>
              </a:rPr>
              <a:t>ASSEGNAZIONI PROVVISORIE</a:t>
            </a:r>
            <a:endParaRPr lang="it-IT" sz="3400" dirty="0">
              <a:solidFill>
                <a:srgbClr val="FF9900"/>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7" name="Immagine 6">
            <a:extLst>
              <a:ext uri="{FF2B5EF4-FFF2-40B4-BE49-F238E27FC236}">
                <a16:creationId xmlns:a16="http://schemas.microsoft.com/office/drawing/2014/main" xmlns="" id="{29CEB847-3F1C-0E4C-1E22-7EC301A3354C}"/>
              </a:ext>
            </a:extLst>
          </p:cNvPr>
          <p:cNvPicPr>
            <a:picLocks noChangeAspect="1"/>
          </p:cNvPicPr>
          <p:nvPr/>
        </p:nvPicPr>
        <p:blipFill>
          <a:blip r:embed="rId2"/>
          <a:stretch>
            <a:fillRect/>
          </a:stretch>
        </p:blipFill>
        <p:spPr>
          <a:xfrm>
            <a:off x="11136290" y="371884"/>
            <a:ext cx="855990" cy="562522"/>
          </a:xfrm>
          <a:prstGeom prst="rect">
            <a:avLst/>
          </a:prstGeom>
        </p:spPr>
      </p:pic>
      <p:sp>
        <p:nvSpPr>
          <p:cNvPr id="2" name="Segnaposto numero diapositiva 1">
            <a:extLst>
              <a:ext uri="{FF2B5EF4-FFF2-40B4-BE49-F238E27FC236}">
                <a16:creationId xmlns:a16="http://schemas.microsoft.com/office/drawing/2014/main" xmlns="" id="{66D294A0-EF6D-060A-51FB-F28133B19579}"/>
              </a:ext>
            </a:extLst>
          </p:cNvPr>
          <p:cNvSpPr>
            <a:spLocks noGrp="1"/>
          </p:cNvSpPr>
          <p:nvPr>
            <p:ph type="sldNum" sz="quarter" idx="12"/>
          </p:nvPr>
        </p:nvSpPr>
        <p:spPr>
          <a:xfrm>
            <a:off x="11046016" y="6433455"/>
            <a:ext cx="946264" cy="365125"/>
          </a:xfrm>
        </p:spPr>
        <p:txBody>
          <a:bodyPr/>
          <a:lstStyle/>
          <a:p>
            <a:pPr algn="r"/>
            <a:fld id="{4FAB73BC-B049-4115-A692-8D63A059BFB8}" type="slidenum">
              <a:rPr lang="en-US" sz="1600" smtClean="0"/>
              <a:pPr algn="r"/>
              <a:t>9</a:t>
            </a:fld>
            <a:endParaRPr lang="en-US" sz="1600" dirty="0"/>
          </a:p>
        </p:txBody>
      </p:sp>
    </p:spTree>
    <p:extLst>
      <p:ext uri="{BB962C8B-B14F-4D97-AF65-F5344CB8AC3E}">
        <p14:creationId xmlns:p14="http://schemas.microsoft.com/office/powerpoint/2010/main" xmlns="" val="13625909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asce">
  <a:themeElements>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Fasce">
      <a:maj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asce">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xmlns="" name="Banded" id="{98DFF888-2449-4D28-977C-6306C017633E}" vid="{B7CF026C-957E-4F4E-893C-D02C23AB6317}"/>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TM03090430[[fn=Fasce]]</Template>
  <TotalTime>158</TotalTime>
  <Words>2997</Words>
  <Application>Microsoft Office PowerPoint</Application>
  <PresentationFormat>Personalizzato</PresentationFormat>
  <Paragraphs>234</Paragraphs>
  <Slides>19</Slides>
  <Notes>1</Notes>
  <HiddenSlides>0</HiddenSlides>
  <MMClips>0</MMClips>
  <ScaleCrop>false</ScaleCrop>
  <HeadingPairs>
    <vt:vector size="4" baseType="variant">
      <vt:variant>
        <vt:lpstr>Tema</vt:lpstr>
      </vt:variant>
      <vt:variant>
        <vt:i4>1</vt:i4>
      </vt:variant>
      <vt:variant>
        <vt:lpstr>Titoli diapositive</vt:lpstr>
      </vt:variant>
      <vt:variant>
        <vt:i4>19</vt:i4>
      </vt:variant>
    </vt:vector>
  </HeadingPairs>
  <TitlesOfParts>
    <vt:vector size="20" baseType="lpstr">
      <vt:lpstr>Fasce</vt:lpstr>
      <vt:lpstr>UTILIZZAZIONI E ASSEGNAZIONI PROVVISORIE A.S. 2024/25</vt:lpstr>
      <vt:lpstr>Presentazione delle domande</vt:lpstr>
      <vt:lpstr>Assunti nell’a.s. 2022/2023 o precedenti</vt:lpstr>
      <vt:lpstr>Assunti dalle GPS di I fascia posto di sostegno con contratto a tempo determinato l’1/9/2023 che hanno superato il periodo di formazione e prova nell’a.s. 2023/24</vt:lpstr>
      <vt:lpstr>Categorie di titolari di deroghe</vt:lpstr>
      <vt:lpstr>Precedenze</vt:lpstr>
      <vt:lpstr>Precedenze</vt:lpstr>
      <vt:lpstr>ASSEGNAZIONI PROVVISORIE</vt:lpstr>
      <vt:lpstr>ASSEGNAZIONI PROVVISORIE</vt:lpstr>
      <vt:lpstr>ASSEGNAZIONI PROVVISORIE</vt:lpstr>
      <vt:lpstr>ASSEGNAZIONI PROVVISORIE</vt:lpstr>
      <vt:lpstr>UTILIZZAZIONI</vt:lpstr>
      <vt:lpstr>UTILIZZAZIONI</vt:lpstr>
      <vt:lpstr>UTILIZZAZIONI</vt:lpstr>
      <vt:lpstr>DONNE VITTIME DI VIOLENZA</vt:lpstr>
      <vt:lpstr>UTILIZZAZIONI E ASSEGNAZIONI PROVVISORIE PERSONALE ATA</vt:lpstr>
      <vt:lpstr>UTILIZZAZIONI E ASSEGNAZIONI PROVVISORIE PERSONALE ATA</vt:lpstr>
      <vt:lpstr>UTILIZZAZIONI E ASSEGNAZIONI PROVVISORIE PERSONALE ATA</vt:lpstr>
      <vt:lpstr>UTILIZZAZIONI E ASSEGNAZIONI PROVVISORIE PERSONALE ATA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UTILIZZAZIONI E ASSEGNAZIONI PROVVISORIE A.S. 2024/25</dc:title>
  <dc:creator>Silvestri</dc:creator>
  <cp:lastModifiedBy>Utente</cp:lastModifiedBy>
  <cp:revision>21</cp:revision>
  <cp:lastPrinted>2024-07-03T15:17:23Z</cp:lastPrinted>
  <dcterms:created xsi:type="dcterms:W3CDTF">2024-07-02T08:56:27Z</dcterms:created>
  <dcterms:modified xsi:type="dcterms:W3CDTF">2024-07-09T13:54:46Z</dcterms:modified>
</cp:coreProperties>
</file>